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6" d="100"/>
          <a:sy n="96" d="100"/>
        </p:scale>
        <p:origin x="254"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53751BE-9317-463B-9E6C-735C344762F2}" type="datetimeFigureOut">
              <a:rPr lang="en-US" smtClean="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1087B-D189-4AFC-AD89-DDFA9B505C19}" type="slidenum">
              <a:rPr lang="en-US" smtClean="0"/>
              <a:pPr/>
              <a:t>‹#›</a:t>
            </a:fld>
            <a:endParaRPr lang="en-US" dirty="0"/>
          </a:p>
        </p:txBody>
      </p:sp>
    </p:spTree>
    <p:extLst>
      <p:ext uri="{BB962C8B-B14F-4D97-AF65-F5344CB8AC3E}">
        <p14:creationId xmlns:p14="http://schemas.microsoft.com/office/powerpoint/2010/main" val="133137747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3751BE-9317-463B-9E6C-735C344762F2}" type="datetimeFigureOut">
              <a:rPr lang="en-US" smtClean="0"/>
              <a:pPr/>
              <a:t>11/13/2020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1087B-D189-4AFC-AD89-DDFA9B505C19}" type="slidenum">
              <a:rPr lang="en-US" smtClean="0"/>
              <a:pPr/>
              <a:t>‹#›</a:t>
            </a:fld>
            <a:endParaRPr lang="en-US" dirty="0"/>
          </a:p>
        </p:txBody>
      </p:sp>
    </p:spTree>
    <p:extLst>
      <p:ext uri="{BB962C8B-B14F-4D97-AF65-F5344CB8AC3E}">
        <p14:creationId xmlns:p14="http://schemas.microsoft.com/office/powerpoint/2010/main" val="594197394"/>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53751BE-9317-463B-9E6C-735C344762F2}" type="datetimeFigureOut">
              <a:rPr lang="en-US" smtClean="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1087B-D189-4AFC-AD89-DDFA9B505C19}" type="slidenum">
              <a:rPr lang="en-US" smtClean="0"/>
              <a:pPr/>
              <a:t>‹#›</a:t>
            </a:fld>
            <a:endParaRPr lang="en-US" dirty="0"/>
          </a:p>
        </p:txBody>
      </p:sp>
    </p:spTree>
    <p:extLst>
      <p:ext uri="{BB962C8B-B14F-4D97-AF65-F5344CB8AC3E}">
        <p14:creationId xmlns:p14="http://schemas.microsoft.com/office/powerpoint/2010/main" val="392187653"/>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953751BE-9317-463B-9E6C-735C344762F2}" type="datetimeFigureOut">
              <a:rPr lang="en-US" smtClean="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1087B-D189-4AFC-AD89-DDFA9B505C19}"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014106203"/>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3751BE-9317-463B-9E6C-735C344762F2}" type="datetimeFigureOut">
              <a:rPr lang="en-US" smtClean="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1087B-D189-4AFC-AD89-DDFA9B505C19}" type="slidenum">
              <a:rPr lang="en-US" smtClean="0"/>
              <a:pPr/>
              <a:t>‹#›</a:t>
            </a:fld>
            <a:endParaRPr lang="en-US" dirty="0"/>
          </a:p>
        </p:txBody>
      </p:sp>
    </p:spTree>
    <p:extLst>
      <p:ext uri="{BB962C8B-B14F-4D97-AF65-F5344CB8AC3E}">
        <p14:creationId xmlns:p14="http://schemas.microsoft.com/office/powerpoint/2010/main" val="267797363"/>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53751BE-9317-463B-9E6C-735C344762F2}" type="datetimeFigureOut">
              <a:rPr lang="en-US" smtClean="0"/>
              <a:pPr/>
              <a:t>11/13/2020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1087B-D189-4AFC-AD89-DDFA9B505C19}" type="slidenum">
              <a:rPr lang="en-US" smtClean="0"/>
              <a:pPr/>
              <a:t>‹#›</a:t>
            </a:fld>
            <a:endParaRPr lang="en-US" dirty="0"/>
          </a:p>
        </p:txBody>
      </p:sp>
    </p:spTree>
    <p:extLst>
      <p:ext uri="{BB962C8B-B14F-4D97-AF65-F5344CB8AC3E}">
        <p14:creationId xmlns:p14="http://schemas.microsoft.com/office/powerpoint/2010/main" val="60932832"/>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953751BE-9317-463B-9E6C-735C344762F2}" type="datetimeFigureOut">
              <a:rPr lang="en-US" smtClean="0"/>
              <a:pPr/>
              <a:t>11/13/2020</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1087B-D189-4AFC-AD89-DDFA9B505C19}" type="slidenum">
              <a:rPr lang="en-US" smtClean="0"/>
              <a:pPr/>
              <a:t>‹#›</a:t>
            </a:fld>
            <a:endParaRPr lang="en-US" dirty="0"/>
          </a:p>
        </p:txBody>
      </p:sp>
    </p:spTree>
    <p:extLst>
      <p:ext uri="{BB962C8B-B14F-4D97-AF65-F5344CB8AC3E}">
        <p14:creationId xmlns:p14="http://schemas.microsoft.com/office/powerpoint/2010/main" val="3610135448"/>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3751BE-9317-463B-9E6C-735C344762F2}" type="datetimeFigureOut">
              <a:rPr lang="en-US" smtClean="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1087B-D189-4AFC-AD89-DDFA9B505C19}" type="slidenum">
              <a:rPr lang="en-US" smtClean="0"/>
              <a:pPr/>
              <a:t>‹#›</a:t>
            </a:fld>
            <a:endParaRPr lang="en-US" dirty="0"/>
          </a:p>
        </p:txBody>
      </p:sp>
    </p:spTree>
    <p:extLst>
      <p:ext uri="{BB962C8B-B14F-4D97-AF65-F5344CB8AC3E}">
        <p14:creationId xmlns:p14="http://schemas.microsoft.com/office/powerpoint/2010/main" val="914820173"/>
      </p:ext>
    </p:extLst>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53751BE-9317-463B-9E6C-735C344762F2}" type="datetimeFigureOut">
              <a:rPr lang="en-US" smtClean="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1087B-D189-4AFC-AD89-DDFA9B505C19}" type="slidenum">
              <a:rPr lang="en-US" smtClean="0"/>
              <a:pPr/>
              <a:t>‹#›</a:t>
            </a:fld>
            <a:endParaRPr lang="en-US" dirty="0"/>
          </a:p>
        </p:txBody>
      </p:sp>
    </p:spTree>
    <p:extLst>
      <p:ext uri="{BB962C8B-B14F-4D97-AF65-F5344CB8AC3E}">
        <p14:creationId xmlns:p14="http://schemas.microsoft.com/office/powerpoint/2010/main" val="2434560702"/>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953751BE-9317-463B-9E6C-735C344762F2}" type="datetimeFigureOut">
              <a:rPr lang="en-US" smtClean="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1087B-D189-4AFC-AD89-DDFA9B505C19}" type="slidenum">
              <a:rPr lang="en-US" smtClean="0"/>
              <a:pPr/>
              <a:t>‹#›</a:t>
            </a:fld>
            <a:endParaRPr lang="en-US" dirty="0"/>
          </a:p>
        </p:txBody>
      </p:sp>
    </p:spTree>
    <p:extLst>
      <p:ext uri="{BB962C8B-B14F-4D97-AF65-F5344CB8AC3E}">
        <p14:creationId xmlns:p14="http://schemas.microsoft.com/office/powerpoint/2010/main" val="3708361667"/>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53751BE-9317-463B-9E6C-735C344762F2}" type="datetimeFigureOut">
              <a:rPr lang="en-US" smtClean="0"/>
              <a:pPr/>
              <a:t>11/13/2020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A71087B-D189-4AFC-AD89-DDFA9B505C19}" type="slidenum">
              <a:rPr lang="en-US" smtClean="0"/>
              <a:pPr/>
              <a:t>‹#›</a:t>
            </a:fld>
            <a:endParaRPr lang="en-US" dirty="0"/>
          </a:p>
        </p:txBody>
      </p:sp>
    </p:spTree>
    <p:extLst>
      <p:ext uri="{BB962C8B-B14F-4D97-AF65-F5344CB8AC3E}">
        <p14:creationId xmlns:p14="http://schemas.microsoft.com/office/powerpoint/2010/main" val="3205109348"/>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53751BE-9317-463B-9E6C-735C344762F2}" type="datetimeFigureOut">
              <a:rPr lang="en-US" smtClean="0"/>
              <a:pPr/>
              <a:t>11/13/2020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1087B-D189-4AFC-AD89-DDFA9B505C19}" type="slidenum">
              <a:rPr lang="en-US" smtClean="0"/>
              <a:pPr/>
              <a:t>‹#›</a:t>
            </a:fld>
            <a:endParaRPr lang="en-US" dirty="0"/>
          </a:p>
        </p:txBody>
      </p:sp>
    </p:spTree>
    <p:extLst>
      <p:ext uri="{BB962C8B-B14F-4D97-AF65-F5344CB8AC3E}">
        <p14:creationId xmlns:p14="http://schemas.microsoft.com/office/powerpoint/2010/main" val="4246815774"/>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3751BE-9317-463B-9E6C-735C344762F2}" type="datetimeFigureOut">
              <a:rPr lang="en-US" smtClean="0"/>
              <a:pPr/>
              <a:t>11/13/2020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A71087B-D189-4AFC-AD89-DDFA9B505C19}" type="slidenum">
              <a:rPr lang="en-US" smtClean="0"/>
              <a:pPr/>
              <a:t>‹#›</a:t>
            </a:fld>
            <a:endParaRPr lang="en-US" dirty="0"/>
          </a:p>
        </p:txBody>
      </p:sp>
    </p:spTree>
    <p:extLst>
      <p:ext uri="{BB962C8B-B14F-4D97-AF65-F5344CB8AC3E}">
        <p14:creationId xmlns:p14="http://schemas.microsoft.com/office/powerpoint/2010/main" val="207497762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953751BE-9317-463B-9E6C-735C344762F2}" type="datetimeFigureOut">
              <a:rPr lang="en-US" smtClean="0"/>
              <a:pPr/>
              <a:t>11/13/2020</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A71087B-D189-4AFC-AD89-DDFA9B505C19}" type="slidenum">
              <a:rPr lang="en-US" smtClean="0"/>
              <a:pPr/>
              <a:t>‹#›</a:t>
            </a:fld>
            <a:endParaRPr lang="en-US" dirty="0"/>
          </a:p>
        </p:txBody>
      </p:sp>
    </p:spTree>
    <p:extLst>
      <p:ext uri="{BB962C8B-B14F-4D97-AF65-F5344CB8AC3E}">
        <p14:creationId xmlns:p14="http://schemas.microsoft.com/office/powerpoint/2010/main" val="747667394"/>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953751BE-9317-463B-9E6C-735C344762F2}" type="datetimeFigureOut">
              <a:rPr lang="en-US" smtClean="0"/>
              <a:pPr/>
              <a:t>11/13/2020</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A71087B-D189-4AFC-AD89-DDFA9B505C19}" type="slidenum">
              <a:rPr lang="en-US" smtClean="0"/>
              <a:pPr/>
              <a:t>‹#›</a:t>
            </a:fld>
            <a:endParaRPr lang="en-US" dirty="0"/>
          </a:p>
        </p:txBody>
      </p:sp>
    </p:spTree>
    <p:extLst>
      <p:ext uri="{BB962C8B-B14F-4D97-AF65-F5344CB8AC3E}">
        <p14:creationId xmlns:p14="http://schemas.microsoft.com/office/powerpoint/2010/main" val="1691985998"/>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953751BE-9317-463B-9E6C-735C344762F2}" type="datetimeFigureOut">
              <a:rPr lang="en-US" smtClean="0"/>
              <a:pPr/>
              <a:t>11/13/2020</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A71087B-D189-4AFC-AD89-DDFA9B505C19}" type="slidenum">
              <a:rPr lang="en-US" smtClean="0"/>
              <a:pPr/>
              <a:t>‹#›</a:t>
            </a:fld>
            <a:endParaRPr lang="en-US" dirty="0"/>
          </a:p>
        </p:txBody>
      </p:sp>
    </p:spTree>
    <p:extLst>
      <p:ext uri="{BB962C8B-B14F-4D97-AF65-F5344CB8AC3E}">
        <p14:creationId xmlns:p14="http://schemas.microsoft.com/office/powerpoint/2010/main" val="1568659391"/>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53751BE-9317-463B-9E6C-735C344762F2}" type="datetimeFigureOut">
              <a:rPr lang="en-US" smtClean="0"/>
              <a:pPr/>
              <a:t>11/13/2020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A71087B-D189-4AFC-AD89-DDFA9B505C19}" type="slidenum">
              <a:rPr lang="en-US" smtClean="0"/>
              <a:pPr/>
              <a:t>‹#›</a:t>
            </a:fld>
            <a:endParaRPr lang="en-US" dirty="0"/>
          </a:p>
        </p:txBody>
      </p:sp>
    </p:spTree>
    <p:extLst>
      <p:ext uri="{BB962C8B-B14F-4D97-AF65-F5344CB8AC3E}">
        <p14:creationId xmlns:p14="http://schemas.microsoft.com/office/powerpoint/2010/main" val="2424156174"/>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53751BE-9317-463B-9E6C-735C344762F2}" type="datetimeFigureOut">
              <a:rPr lang="en-US" smtClean="0"/>
              <a:pPr/>
              <a:t>11/13/2020</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A71087B-D189-4AFC-AD89-DDFA9B505C19}" type="slidenum">
              <a:rPr lang="en-US" smtClean="0"/>
              <a:pPr/>
              <a:t>‹#›</a:t>
            </a:fld>
            <a:endParaRPr lang="en-US" dirty="0"/>
          </a:p>
        </p:txBody>
      </p:sp>
    </p:spTree>
    <p:extLst>
      <p:ext uri="{BB962C8B-B14F-4D97-AF65-F5344CB8AC3E}">
        <p14:creationId xmlns:p14="http://schemas.microsoft.com/office/powerpoint/2010/main" val="87953461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p:transition spd="slow">
    <p:push dir="u"/>
  </p:transition>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varsitytutors.com/hotmath/hotmath_help/topics/congruent-angles.html" TargetMode="External"/><Relationship Id="rId2" Type="http://schemas.openxmlformats.org/officeDocument/2006/relationships/hyperlink" Target="https://www.varsitytutors.com/hotmath/hotmath_help/topics/angles.html" TargetMode="Externa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subTitle" idx="1"/>
          </p:nvPr>
        </p:nvSpPr>
        <p:spPr>
          <a:xfrm>
            <a:off x="0" y="0"/>
            <a:ext cx="12192000" cy="6858000"/>
          </a:xfrm>
          <a:solidFill>
            <a:schemeClr val="tx1">
              <a:lumMod val="95000"/>
            </a:schemeClr>
          </a:solidFill>
        </p:spPr>
        <p:txBody>
          <a:bodyPr>
            <a:normAutofit fontScale="97500"/>
          </a:bodyPr>
          <a:lstStyle/>
          <a:p>
            <a:r>
              <a:rPr lang="en-GB" sz="1800" dirty="0">
                <a:solidFill>
                  <a:srgbClr val="FF0000"/>
                </a:solidFill>
              </a:rPr>
              <a:t>ANGLES OF ELEVATION AND DEPRESSION</a:t>
            </a:r>
          </a:p>
          <a:p>
            <a:r>
              <a:rPr lang="en-GB" sz="1800" b="1" kern="1800" dirty="0">
                <a:solidFill>
                  <a:srgbClr val="0070C0"/>
                </a:solidFill>
                <a:effectLst/>
                <a:latin typeface="Arial" panose="020B0604020202020204" pitchFamily="34" charset="0"/>
                <a:ea typeface="Times New Roman" panose="02020603050405020304" pitchFamily="18" charset="0"/>
                <a:cs typeface="Times New Roman" panose="02020603050405020304" pitchFamily="18" charset="0"/>
              </a:rPr>
              <a:t>Angles of Elevation</a:t>
            </a:r>
            <a:endParaRPr lang="en-GB"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400" cap="none"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a:t>
            </a:r>
            <a:r>
              <a:rPr lang="en-GB" sz="1400" cap="non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he term </a:t>
            </a:r>
            <a:r>
              <a:rPr lang="en-GB" sz="1400" b="1" cap="none"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angle of elevation </a:t>
            </a:r>
            <a:r>
              <a:rPr lang="en-GB" sz="1400" cap="none"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denotes the </a:t>
            </a:r>
            <a:r>
              <a:rPr lang="en-GB" sz="1400" u="none" strike="noStrike" cap="none" dirty="0">
                <a:solidFill>
                  <a:schemeClr val="bg1"/>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angle </a:t>
            </a:r>
            <a:r>
              <a:rPr lang="en-GB" sz="1400" cap="none"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from the horizontal upward to an object.  an observer’s line of sight would be above the horizontal.</a:t>
            </a:r>
            <a:endParaRPr lang="en-GB" sz="1400" cap="none"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GB" sz="1400" dirty="0">
              <a:solidFill>
                <a:srgbClr val="FF0000"/>
              </a:solidFill>
              <a:latin typeface="Times New Roman" panose="02020603050405020304" pitchFamily="18" charset="0"/>
              <a:cs typeface="Times New Roman" panose="02020603050405020304" pitchFamily="18" charset="0"/>
            </a:endParaRPr>
          </a:p>
          <a:p>
            <a:endParaRPr lang="en-GB" sz="2400" dirty="0"/>
          </a:p>
          <a:p>
            <a:endParaRPr lang="en-GB" sz="4800" cap="none" dirty="0"/>
          </a:p>
          <a:p>
            <a:pPr>
              <a:spcBef>
                <a:spcPts val="805"/>
              </a:spcBef>
              <a:spcAft>
                <a:spcPts val="805"/>
              </a:spcAft>
            </a:pPr>
            <a:r>
              <a:rPr lang="en-GB" sz="1800" b="1" dirty="0">
                <a:solidFill>
                  <a:srgbClr val="0070C0"/>
                </a:solidFill>
                <a:effectLst/>
                <a:latin typeface="Arial" panose="020B0604020202020204" pitchFamily="34" charset="0"/>
                <a:ea typeface="Times New Roman" panose="02020603050405020304" pitchFamily="18" charset="0"/>
              </a:rPr>
              <a:t>Angles of Depression</a:t>
            </a:r>
            <a:endParaRPr lang="en-GB" sz="1800" b="1" dirty="0">
              <a:solidFill>
                <a:srgbClr val="0070C0"/>
              </a:solidFill>
              <a:effectLst/>
              <a:latin typeface="Times New Roman" panose="02020603050405020304" pitchFamily="18" charset="0"/>
              <a:ea typeface="Times New Roman" panose="02020603050405020304" pitchFamily="18" charset="0"/>
            </a:endParaRPr>
          </a:p>
          <a:p>
            <a:pPr>
              <a:lnSpc>
                <a:spcPct val="115000"/>
              </a:lnSpc>
              <a:spcAft>
                <a:spcPts val="1000"/>
              </a:spcAft>
            </a:pPr>
            <a:r>
              <a:rPr lang="en-GB" sz="1800" cap="none"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the term </a:t>
            </a:r>
            <a:r>
              <a:rPr lang="en-GB" sz="1800" b="1" cap="none" dirty="0">
                <a:solidFill>
                  <a:schemeClr val="bg1"/>
                </a:solidFill>
                <a:effectLst/>
                <a:latin typeface="Arial" panose="020B0604020202020204" pitchFamily="34" charset="0"/>
                <a:ea typeface="Calibri" panose="020F0502020204030204" pitchFamily="34" charset="0"/>
                <a:cs typeface="Times New Roman" panose="02020603050405020304" pitchFamily="18" charset="0"/>
              </a:rPr>
              <a:t>angle of depression </a:t>
            </a:r>
            <a:r>
              <a:rPr lang="en-GB" sz="1800" cap="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denotes the angle from the horizontal downward to an object.  an observer’s line of sight would be below the horizontal.</a:t>
            </a:r>
          </a:p>
          <a:p>
            <a:pPr>
              <a:lnSpc>
                <a:spcPct val="115000"/>
              </a:lnSpc>
              <a:spcAft>
                <a:spcPts val="1000"/>
              </a:spcAft>
            </a:pPr>
            <a:endParaRPr lang="en-GB" sz="1800" cap="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en-GB" sz="1800" cap="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600" cap="none" dirty="0">
                <a:solidFill>
                  <a:schemeClr val="bg1"/>
                </a:solidFill>
                <a:latin typeface="Noto Sans"/>
              </a:rPr>
              <a:t>N</a:t>
            </a:r>
            <a:r>
              <a:rPr lang="en-GB" sz="1600" b="0" i="0" cap="none" dirty="0">
                <a:solidFill>
                  <a:schemeClr val="bg1"/>
                </a:solidFill>
                <a:effectLst/>
                <a:latin typeface="Noto Sans"/>
              </a:rPr>
              <a:t>ote that the angle of elevation and the angle of depression are </a:t>
            </a:r>
            <a:r>
              <a:rPr lang="en-GB" sz="1600" b="0" i="0" u="none" strike="noStrike" cap="none" dirty="0">
                <a:solidFill>
                  <a:schemeClr val="bg1"/>
                </a:solidFill>
                <a:effectLst/>
                <a:latin typeface="Noto Sans"/>
                <a:hlinkClick r:id="rId3">
                  <a:extLst>
                    <a:ext uri="{A12FA001-AC4F-418D-AE19-62706E023703}">
                      <ahyp:hlinkClr xmlns:ahyp="http://schemas.microsoft.com/office/drawing/2018/hyperlinkcolor" val="tx"/>
                    </a:ext>
                  </a:extLst>
                </a:hlinkClick>
              </a:rPr>
              <a:t>congruent </a:t>
            </a:r>
            <a:r>
              <a:rPr lang="en-GB" sz="1600" b="0" i="0" cap="none" dirty="0">
                <a:solidFill>
                  <a:schemeClr val="bg1"/>
                </a:solidFill>
                <a:effectLst/>
                <a:latin typeface="Noto Sans"/>
              </a:rPr>
              <a:t>.i.e. are equal</a:t>
            </a:r>
            <a:endParaRPr lang="en-GB" sz="1800" cap="none"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GB" sz="1600" cap="none" dirty="0"/>
          </a:p>
          <a:p>
            <a:pPr marL="685800" indent="-685800">
              <a:buFont typeface="Wingdings" pitchFamily="2" charset="2"/>
              <a:buChar char="q"/>
            </a:pPr>
            <a:endParaRPr lang="en-US" sz="4800" dirty="0"/>
          </a:p>
        </p:txBody>
      </p:sp>
      <p:sp>
        <p:nvSpPr>
          <p:cNvPr id="16386" name="Rectangle 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16388" name="Rectangle 4"/>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pic>
        <p:nvPicPr>
          <p:cNvPr id="8" name="Picture 7">
            <a:extLst>
              <a:ext uri="{FF2B5EF4-FFF2-40B4-BE49-F238E27FC236}">
                <a16:creationId xmlns:a16="http://schemas.microsoft.com/office/drawing/2014/main" id="{01277688-F3F1-4352-99DF-45787E36D8DC}"/>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268523" y="1239244"/>
            <a:ext cx="2415540" cy="150114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4" name="Picture 3">
            <a:extLst>
              <a:ext uri="{FF2B5EF4-FFF2-40B4-BE49-F238E27FC236}">
                <a16:creationId xmlns:a16="http://schemas.microsoft.com/office/drawing/2014/main" id="{844B220D-305A-4127-8F35-D11ECD92B91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7865" y="3979627"/>
            <a:ext cx="2286198" cy="131594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pic>
        <p:nvPicPr>
          <p:cNvPr id="7" name="Picture 6">
            <a:extLst>
              <a:ext uri="{FF2B5EF4-FFF2-40B4-BE49-F238E27FC236}">
                <a16:creationId xmlns:a16="http://schemas.microsoft.com/office/drawing/2014/main" id="{D8553777-60A1-4FDE-B138-DD1437006A5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001887" y="4930899"/>
            <a:ext cx="2453853" cy="160795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42614714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fade">
                                      <p:cBhvr>
                                        <p:cTn id="28" dur="1000"/>
                                        <p:tgtEl>
                                          <p:spTgt spid="8"/>
                                        </p:tgtEl>
                                      </p:cBhvr>
                                    </p:animEffect>
                                    <p:anim calcmode="lin" valueType="num">
                                      <p:cBhvr>
                                        <p:cTn id="29" dur="1000" fill="hold"/>
                                        <p:tgtEl>
                                          <p:spTgt spid="8"/>
                                        </p:tgtEl>
                                        <p:attrNameLst>
                                          <p:attrName>ppt_x</p:attrName>
                                        </p:attrNameLst>
                                      </p:cBhvr>
                                      <p:tavLst>
                                        <p:tav tm="0">
                                          <p:val>
                                            <p:strVal val="#ppt_x"/>
                                          </p:val>
                                        </p:tav>
                                        <p:tav tm="100000">
                                          <p:val>
                                            <p:strVal val="#ppt_x"/>
                                          </p:val>
                                        </p:tav>
                                      </p:tavLst>
                                    </p:anim>
                                    <p:anim calcmode="lin" valueType="num">
                                      <p:cBhvr>
                                        <p:cTn id="3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6" end="6"/>
                                            </p:txEl>
                                          </p:spTgt>
                                        </p:tgtEl>
                                        <p:attrNameLst>
                                          <p:attrName>style.visibility</p:attrName>
                                        </p:attrNameLst>
                                      </p:cBhvr>
                                      <p:to>
                                        <p:strVal val="visible"/>
                                      </p:to>
                                    </p:set>
                                    <p:animEffect transition="in" filter="fade">
                                      <p:cBhvr>
                                        <p:cTn id="35" dur="1000"/>
                                        <p:tgtEl>
                                          <p:spTgt spid="5">
                                            <p:txEl>
                                              <p:pRg st="6" end="6"/>
                                            </p:txEl>
                                          </p:spTgt>
                                        </p:tgtEl>
                                      </p:cBhvr>
                                    </p:animEffect>
                                    <p:anim calcmode="lin" valueType="num">
                                      <p:cBhvr>
                                        <p:cTn id="36"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1000"/>
                                        <p:tgtEl>
                                          <p:spTgt spid="5">
                                            <p:txEl>
                                              <p:pRg st="7" end="7"/>
                                            </p:txEl>
                                          </p:spTgt>
                                        </p:tgtEl>
                                      </p:cBhvr>
                                    </p:animEffect>
                                    <p:anim calcmode="lin" valueType="num">
                                      <p:cBhvr>
                                        <p:cTn id="43"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1000"/>
                                        <p:tgtEl>
                                          <p:spTgt spid="4"/>
                                        </p:tgtEl>
                                      </p:cBhvr>
                                    </p:animEffect>
                                    <p:anim calcmode="lin" valueType="num">
                                      <p:cBhvr>
                                        <p:cTn id="50" dur="1000" fill="hold"/>
                                        <p:tgtEl>
                                          <p:spTgt spid="4"/>
                                        </p:tgtEl>
                                        <p:attrNameLst>
                                          <p:attrName>ppt_x</p:attrName>
                                        </p:attrNameLst>
                                      </p:cBhvr>
                                      <p:tavLst>
                                        <p:tav tm="0">
                                          <p:val>
                                            <p:strVal val="#ppt_x"/>
                                          </p:val>
                                        </p:tav>
                                        <p:tav tm="100000">
                                          <p:val>
                                            <p:strVal val="#ppt_x"/>
                                          </p:val>
                                        </p:tav>
                                      </p:tavLst>
                                    </p:anim>
                                    <p:anim calcmode="lin" valueType="num">
                                      <p:cBhvr>
                                        <p:cTn id="5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5">
                                            <p:txEl>
                                              <p:pRg st="10" end="10"/>
                                            </p:txEl>
                                          </p:spTgt>
                                        </p:tgtEl>
                                        <p:attrNameLst>
                                          <p:attrName>style.visibility</p:attrName>
                                        </p:attrNameLst>
                                      </p:cBhvr>
                                      <p:to>
                                        <p:strVal val="visible"/>
                                      </p:to>
                                    </p:set>
                                    <p:animEffect transition="in" filter="fade">
                                      <p:cBhvr>
                                        <p:cTn id="56" dur="1000"/>
                                        <p:tgtEl>
                                          <p:spTgt spid="5">
                                            <p:txEl>
                                              <p:pRg st="10" end="10"/>
                                            </p:txEl>
                                          </p:spTgt>
                                        </p:tgtEl>
                                      </p:cBhvr>
                                    </p:animEffect>
                                    <p:anim calcmode="lin" valueType="num">
                                      <p:cBhvr>
                                        <p:cTn id="57" dur="1000" fill="hold"/>
                                        <p:tgtEl>
                                          <p:spTgt spid="5">
                                            <p:txEl>
                                              <p:pRg st="10" end="10"/>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fade">
                                      <p:cBhvr>
                                        <p:cTn id="63" dur="1000"/>
                                        <p:tgtEl>
                                          <p:spTgt spid="7"/>
                                        </p:tgtEl>
                                      </p:cBhvr>
                                    </p:animEffect>
                                    <p:anim calcmode="lin" valueType="num">
                                      <p:cBhvr>
                                        <p:cTn id="64" dur="1000" fill="hold"/>
                                        <p:tgtEl>
                                          <p:spTgt spid="7"/>
                                        </p:tgtEl>
                                        <p:attrNameLst>
                                          <p:attrName>ppt_x</p:attrName>
                                        </p:attrNameLst>
                                      </p:cBhvr>
                                      <p:tavLst>
                                        <p:tav tm="0">
                                          <p:val>
                                            <p:strVal val="#ppt_x"/>
                                          </p:val>
                                        </p:tav>
                                        <p:tav tm="100000">
                                          <p:val>
                                            <p:strVal val="#ppt_x"/>
                                          </p:val>
                                        </p:tav>
                                      </p:tavLst>
                                    </p:anim>
                                    <p:anim calcmode="lin" valueType="num">
                                      <p:cBhvr>
                                        <p:cTn id="6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0" y="0"/>
                <a:ext cx="12192000" cy="6858000"/>
              </a:xfrm>
              <a:solidFill>
                <a:schemeClr val="tx1">
                  <a:lumMod val="95000"/>
                </a:schemeClr>
              </a:solidFill>
            </p:spPr>
            <p:txBody>
              <a:bodyPr>
                <a:normAutofit/>
              </a:bodyPr>
              <a:lstStyle/>
              <a:p>
                <a:pPr marL="0" indent="0">
                  <a:buNone/>
                </a:pPr>
                <a:r>
                  <a:rPr lang="en-US" dirty="0">
                    <a:solidFill>
                      <a:srgbClr val="FF0000"/>
                    </a:solidFill>
                  </a:rPr>
                  <a:t>Example 1</a:t>
                </a:r>
              </a:p>
              <a:p>
                <a:pPr marL="0" indent="0">
                  <a:buNone/>
                </a:pPr>
                <a:r>
                  <a:rPr lang="en-GB" sz="1800" b="1" dirty="0">
                    <a:solidFill>
                      <a:schemeClr val="bg1"/>
                    </a:solidFill>
                    <a:effectLst/>
                    <a:latin typeface="Comic Sans MS" panose="030F0702030302020204" pitchFamily="66" charset="0"/>
                    <a:ea typeface="Calibri" panose="020F0502020204030204" pitchFamily="34" charset="0"/>
                    <a:cs typeface="Times New Roman" panose="02020603050405020304" pitchFamily="18" charset="0"/>
                  </a:rPr>
                  <a:t>The angles of elevation of an artificial earth satellite is measured from two earth stations, </a:t>
                </a:r>
                <a:r>
                  <a:rPr lang="en-GB"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situated on the same side of the satellite, are found to be 30° and 60°. The two earth stations and the satellite are in the same vertical plane. If the distance between the earth stations is 4000 km, find the distance between the satellite and earth. (to the nearest whole number)</a:t>
                </a:r>
              </a:p>
              <a:p>
                <a:pPr>
                  <a:buNone/>
                </a:pPr>
                <a:r>
                  <a:rPr lang="en-US" dirty="0">
                    <a:solidFill>
                      <a:srgbClr val="00B050"/>
                    </a:solidFill>
                  </a:rPr>
                  <a:t>SOLUTION</a:t>
                </a:r>
              </a:p>
              <a:p>
                <a:pPr>
                  <a:buNone/>
                </a:pPr>
                <a:r>
                  <a:rPr lang="en-US" sz="1500" dirty="0">
                    <a:solidFill>
                      <a:srgbClr val="00B050"/>
                    </a:solidFill>
                  </a:rPr>
                  <a:t>                                                          </a:t>
                </a:r>
                <a:r>
                  <a:rPr lang="en-GB" sz="1500" b="0" i="0" dirty="0">
                    <a:solidFill>
                      <a:srgbClr val="000000"/>
                    </a:solidFill>
                    <a:effectLst/>
                    <a:latin typeface="comic sans ms" panose="030F0702030302020204" pitchFamily="66" charset="0"/>
                  </a:rPr>
                  <a:t>       tan </a:t>
                </a:r>
                <a:r>
                  <a:rPr lang="el-GR" sz="1500" b="0" i="0" dirty="0">
                    <a:solidFill>
                      <a:srgbClr val="000000"/>
                    </a:solidFill>
                    <a:effectLst/>
                    <a:latin typeface="comic sans ms" panose="030F0702030302020204" pitchFamily="66" charset="0"/>
                  </a:rPr>
                  <a:t>θ = </a:t>
                </a:r>
                <a:r>
                  <a:rPr lang="en-GB" sz="1500" b="0" i="0" dirty="0">
                    <a:solidFill>
                      <a:srgbClr val="000000"/>
                    </a:solidFill>
                    <a:effectLst/>
                    <a:latin typeface="comic sans ms" panose="030F0702030302020204" pitchFamily="66" charset="0"/>
                  </a:rPr>
                  <a:t>opposite side/Adjacent side</a:t>
                </a:r>
                <a:r>
                  <a:rPr lang="en-US" sz="1500" dirty="0">
                    <a:solidFill>
                      <a:srgbClr val="00B050"/>
                    </a:solidFill>
                  </a:rPr>
                  <a:t> </a:t>
                </a:r>
              </a:p>
              <a:p>
                <a:pPr>
                  <a:buNone/>
                </a:pPr>
                <a:r>
                  <a:rPr lang="en-US" sz="1500" dirty="0">
                    <a:solidFill>
                      <a:srgbClr val="00B050"/>
                    </a:solidFill>
                  </a:rPr>
                  <a:t>                                                                    tan 60</a:t>
                </a:r>
                <a:r>
                  <a:rPr lang="en-US" sz="1500" baseline="30000" dirty="0">
                    <a:solidFill>
                      <a:srgbClr val="00B050"/>
                    </a:solidFill>
                  </a:rPr>
                  <a:t>o</a:t>
                </a:r>
                <a:r>
                  <a:rPr lang="en-US" sz="1500" dirty="0">
                    <a:solidFill>
                      <a:srgbClr val="00B050"/>
                    </a:solidFill>
                  </a:rPr>
                  <a:t> = </a:t>
                </a:r>
                <a14:m>
                  <m:oMath xmlns:m="http://schemas.openxmlformats.org/officeDocument/2006/math">
                    <m:f>
                      <m:fPr>
                        <m:ctrlPr>
                          <a:rPr lang="en-US" sz="1500" i="1" cap="none" smtClean="0">
                            <a:solidFill>
                              <a:schemeClr val="bg1"/>
                            </a:solidFill>
                            <a:latin typeface="Cambria Math" panose="02040503050406030204" pitchFamily="18" charset="0"/>
                          </a:rPr>
                        </m:ctrlPr>
                      </m:fPr>
                      <m:num>
                        <m:r>
                          <m:rPr>
                            <m:nor/>
                          </m:rPr>
                          <a:rPr lang="en-GB" sz="1500" b="0" i="0" cap="none" smtClean="0">
                            <a:solidFill>
                              <a:schemeClr val="bg1"/>
                            </a:solidFill>
                            <a:latin typeface="Cambria Math" panose="02040503050406030204" pitchFamily="18" charset="0"/>
                          </a:rPr>
                          <m:t>AB</m:t>
                        </m:r>
                      </m:num>
                      <m:den>
                        <m:r>
                          <m:rPr>
                            <m:nor/>
                          </m:rPr>
                          <a:rPr lang="en-GB" sz="1500" b="0" i="0" cap="none" smtClean="0">
                            <a:solidFill>
                              <a:schemeClr val="bg1"/>
                            </a:solidFill>
                            <a:latin typeface="Cambria Math" panose="02040503050406030204" pitchFamily="18" charset="0"/>
                          </a:rPr>
                          <m:t>B</m:t>
                        </m:r>
                        <m:r>
                          <a:rPr lang="en-GB" sz="1500" b="0" i="1" cap="none" smtClean="0">
                            <a:solidFill>
                              <a:schemeClr val="bg1"/>
                            </a:solidFill>
                            <a:latin typeface="Cambria Math" panose="02040503050406030204" pitchFamily="18" charset="0"/>
                          </a:rPr>
                          <m:t>𝐶</m:t>
                        </m:r>
                      </m:den>
                    </m:f>
                  </m:oMath>
                </a14:m>
                <a:r>
                  <a:rPr lang="en-US" sz="1500" dirty="0">
                    <a:solidFill>
                      <a:schemeClr val="bg1"/>
                    </a:solidFill>
                  </a:rPr>
                  <a:t>   , </a:t>
                </a:r>
                <a:r>
                  <a:rPr lang="en-US" sz="1500" dirty="0">
                    <a:solidFill>
                      <a:srgbClr val="FF0000"/>
                    </a:solidFill>
                  </a:rPr>
                  <a:t>AB</a:t>
                </a:r>
                <a:r>
                  <a:rPr lang="en-US" sz="1500" dirty="0">
                    <a:solidFill>
                      <a:schemeClr val="bg1"/>
                    </a:solidFill>
                  </a:rPr>
                  <a:t> = </a:t>
                </a:r>
                <a:r>
                  <a:rPr lang="en-US" sz="1500" dirty="0">
                    <a:solidFill>
                      <a:srgbClr val="00B050"/>
                    </a:solidFill>
                  </a:rPr>
                  <a:t>tan 60</a:t>
                </a:r>
                <a:r>
                  <a:rPr lang="en-US" sz="1500" baseline="30000" dirty="0">
                    <a:solidFill>
                      <a:srgbClr val="00B050"/>
                    </a:solidFill>
                  </a:rPr>
                  <a:t>o </a:t>
                </a:r>
                <a:r>
                  <a:rPr lang="en-US" sz="1500" dirty="0">
                    <a:solidFill>
                      <a:srgbClr val="00B050"/>
                    </a:solidFill>
                  </a:rPr>
                  <a:t> x BC =1.7321 x BC</a:t>
                </a:r>
                <a:r>
                  <a:rPr lang="en-US" sz="1500" dirty="0">
                    <a:solidFill>
                      <a:schemeClr val="bg1"/>
                    </a:solidFill>
                  </a:rPr>
                  <a:t>     ……(.</a:t>
                </a:r>
                <a:r>
                  <a:rPr lang="en-US" sz="1500" dirty="0" err="1">
                    <a:solidFill>
                      <a:schemeClr val="bg1"/>
                    </a:solidFill>
                  </a:rPr>
                  <a:t>i</a:t>
                </a:r>
                <a:r>
                  <a:rPr lang="en-US" sz="1500" dirty="0">
                    <a:solidFill>
                      <a:schemeClr val="bg1"/>
                    </a:solidFill>
                  </a:rPr>
                  <a:t>)  </a:t>
                </a:r>
              </a:p>
              <a:p>
                <a:pPr>
                  <a:buNone/>
                </a:pPr>
                <a:r>
                  <a:rPr lang="en-US" sz="1500" dirty="0">
                    <a:solidFill>
                      <a:schemeClr val="bg1"/>
                    </a:solidFill>
                  </a:rPr>
                  <a:t>                                                                tan 30</a:t>
                </a:r>
                <a:r>
                  <a:rPr lang="en-US" sz="1500" baseline="30000" dirty="0">
                    <a:solidFill>
                      <a:schemeClr val="bg1"/>
                    </a:solidFill>
                  </a:rPr>
                  <a:t>o</a:t>
                </a:r>
                <a:r>
                  <a:rPr lang="en-US" sz="1500" dirty="0">
                    <a:solidFill>
                      <a:schemeClr val="bg1"/>
                    </a:solidFill>
                  </a:rPr>
                  <a:t> = </a:t>
                </a:r>
                <a14:m>
                  <m:oMath xmlns:m="http://schemas.openxmlformats.org/officeDocument/2006/math">
                    <m:f>
                      <m:fPr>
                        <m:ctrlPr>
                          <a:rPr lang="en-US" sz="1500" i="1" cap="none" smtClean="0">
                            <a:solidFill>
                              <a:schemeClr val="bg1"/>
                            </a:solidFill>
                            <a:latin typeface="Cambria Math" panose="02040503050406030204" pitchFamily="18" charset="0"/>
                          </a:rPr>
                        </m:ctrlPr>
                      </m:fPr>
                      <m:num>
                        <m:r>
                          <m:rPr>
                            <m:nor/>
                          </m:rPr>
                          <a:rPr lang="en-GB" sz="1500" b="0" i="0" cap="none" smtClean="0">
                            <a:solidFill>
                              <a:schemeClr val="bg1"/>
                            </a:solidFill>
                            <a:latin typeface="Cambria Math" panose="02040503050406030204" pitchFamily="18" charset="0"/>
                          </a:rPr>
                          <m:t>AB</m:t>
                        </m:r>
                      </m:num>
                      <m:den>
                        <m:r>
                          <m:rPr>
                            <m:nor/>
                          </m:rPr>
                          <a:rPr lang="en-GB" sz="1500" b="0" i="0" cap="none" smtClean="0">
                            <a:solidFill>
                              <a:schemeClr val="bg1"/>
                            </a:solidFill>
                            <a:latin typeface="Cambria Math" panose="02040503050406030204" pitchFamily="18" charset="0"/>
                          </a:rPr>
                          <m:t>B</m:t>
                        </m:r>
                        <m:r>
                          <a:rPr lang="en-GB" sz="1500" b="0" i="1" cap="none" smtClean="0">
                            <a:solidFill>
                              <a:schemeClr val="bg1"/>
                            </a:solidFill>
                            <a:latin typeface="Cambria Math" panose="02040503050406030204" pitchFamily="18" charset="0"/>
                          </a:rPr>
                          <m:t>𝐶</m:t>
                        </m:r>
                        <m:r>
                          <a:rPr lang="en-GB" sz="1500" b="0" i="1" cap="none" smtClean="0">
                            <a:solidFill>
                              <a:schemeClr val="bg1"/>
                            </a:solidFill>
                            <a:latin typeface="Cambria Math" panose="02040503050406030204" pitchFamily="18" charset="0"/>
                          </a:rPr>
                          <m:t>+4000</m:t>
                        </m:r>
                      </m:den>
                    </m:f>
                  </m:oMath>
                </a14:m>
                <a:r>
                  <a:rPr lang="en-US" sz="1500" dirty="0">
                    <a:solidFill>
                      <a:schemeClr val="bg1"/>
                    </a:solidFill>
                  </a:rPr>
                  <a:t>  , </a:t>
                </a:r>
                <a:r>
                  <a:rPr lang="en-US" sz="1500" dirty="0">
                    <a:solidFill>
                      <a:srgbClr val="FF0000"/>
                    </a:solidFill>
                  </a:rPr>
                  <a:t>AB</a:t>
                </a:r>
                <a:r>
                  <a:rPr lang="en-US" sz="1500" dirty="0">
                    <a:solidFill>
                      <a:schemeClr val="bg1"/>
                    </a:solidFill>
                  </a:rPr>
                  <a:t> = tan 30</a:t>
                </a:r>
                <a:r>
                  <a:rPr lang="en-US" sz="1500" baseline="30000" dirty="0">
                    <a:solidFill>
                      <a:schemeClr val="bg1"/>
                    </a:solidFill>
                  </a:rPr>
                  <a:t>o </a:t>
                </a:r>
                <a:r>
                  <a:rPr lang="en-US" sz="1500" dirty="0">
                    <a:solidFill>
                      <a:schemeClr val="bg1"/>
                    </a:solidFill>
                  </a:rPr>
                  <a:t> ( BC + 4000) = </a:t>
                </a:r>
                <a:r>
                  <a:rPr lang="en-US" sz="1500" dirty="0">
                    <a:solidFill>
                      <a:srgbClr val="FF0000"/>
                    </a:solidFill>
                  </a:rPr>
                  <a:t>0.5774 ( BC + 4000)=</a:t>
                </a:r>
                <a:r>
                  <a:rPr lang="en-US" sz="1500" dirty="0">
                    <a:solidFill>
                      <a:srgbClr val="0070C0"/>
                    </a:solidFill>
                  </a:rPr>
                  <a:t>2309.6 +0.5774BC</a:t>
                </a:r>
                <a:r>
                  <a:rPr lang="en-US" sz="1500" dirty="0">
                    <a:solidFill>
                      <a:schemeClr val="bg1"/>
                    </a:solidFill>
                  </a:rPr>
                  <a:t>…(ii)    </a:t>
                </a:r>
              </a:p>
              <a:p>
                <a:pPr>
                  <a:buNone/>
                </a:pPr>
                <a:r>
                  <a:rPr lang="en-US" sz="1500" dirty="0">
                    <a:solidFill>
                      <a:schemeClr val="bg1"/>
                    </a:solidFill>
                  </a:rPr>
                  <a:t>                                                                     equating the 2 equations</a:t>
                </a:r>
              </a:p>
              <a:p>
                <a:pPr>
                  <a:buNone/>
                </a:pPr>
                <a:r>
                  <a:rPr lang="en-US" sz="1500" dirty="0">
                    <a:solidFill>
                      <a:schemeClr val="bg1"/>
                    </a:solidFill>
                  </a:rPr>
                  <a:t>                                                                       1.7321BC = 2309.6 +0.5774BC</a:t>
                </a:r>
              </a:p>
              <a:p>
                <a:pPr>
                  <a:buNone/>
                </a:pPr>
                <a:r>
                  <a:rPr lang="en-US" sz="1500" dirty="0">
                    <a:solidFill>
                      <a:schemeClr val="bg1"/>
                    </a:solidFill>
                  </a:rPr>
                  <a:t>                                                                  </a:t>
                </a:r>
                <a:r>
                  <a:rPr lang="en-US" sz="1500" dirty="0">
                    <a:solidFill>
                      <a:srgbClr val="0070C0"/>
                    </a:solidFill>
                  </a:rPr>
                  <a:t>1.7321BC - 0.5774BC = 2309.6 </a:t>
                </a:r>
                <a:r>
                  <a:rPr lang="en-US" sz="1500" dirty="0">
                    <a:solidFill>
                      <a:schemeClr val="bg1"/>
                    </a:solidFill>
                  </a:rPr>
                  <a:t>, </a:t>
                </a:r>
                <a:r>
                  <a:rPr lang="en-US" sz="1500" dirty="0">
                    <a:solidFill>
                      <a:srgbClr val="FF0000"/>
                    </a:solidFill>
                  </a:rPr>
                  <a:t>1.1547BC = 2309.6 , BC = </a:t>
                </a:r>
                <a14:m>
                  <m:oMath xmlns:m="http://schemas.openxmlformats.org/officeDocument/2006/math">
                    <m:f>
                      <m:fPr>
                        <m:ctrlPr>
                          <a:rPr lang="en-US" sz="1500" i="1" cap="none" smtClean="0">
                            <a:solidFill>
                              <a:schemeClr val="bg1"/>
                            </a:solidFill>
                            <a:latin typeface="Cambria Math" panose="02040503050406030204" pitchFamily="18" charset="0"/>
                          </a:rPr>
                        </m:ctrlPr>
                      </m:fPr>
                      <m:num>
                        <m:r>
                          <m:rPr>
                            <m:nor/>
                          </m:rPr>
                          <a:rPr lang="en-GB" sz="1500" b="0" i="0" cap="none" smtClean="0">
                            <a:solidFill>
                              <a:schemeClr val="bg1"/>
                            </a:solidFill>
                            <a:latin typeface="Cambria Math" panose="02040503050406030204" pitchFamily="18" charset="0"/>
                          </a:rPr>
                          <m:t>2309.6</m:t>
                        </m:r>
                      </m:num>
                      <m:den>
                        <m:r>
                          <m:rPr>
                            <m:nor/>
                          </m:rPr>
                          <a:rPr lang="en-GB" sz="1500" b="0" i="0" cap="none" smtClean="0">
                            <a:solidFill>
                              <a:schemeClr val="bg1"/>
                            </a:solidFill>
                            <a:latin typeface="Cambria Math" panose="02040503050406030204" pitchFamily="18" charset="0"/>
                          </a:rPr>
                          <m:t>1.1547</m:t>
                        </m:r>
                      </m:den>
                    </m:f>
                  </m:oMath>
                </a14:m>
                <a:r>
                  <a:rPr lang="en-US" sz="1500" dirty="0">
                    <a:solidFill>
                      <a:srgbClr val="FF0000"/>
                    </a:solidFill>
                  </a:rPr>
                  <a:t> = 2000.1732 </a:t>
                </a:r>
                <a:r>
                  <a:rPr lang="en-US" sz="1500" dirty="0">
                    <a:solidFill>
                      <a:srgbClr val="0070C0"/>
                    </a:solidFill>
                  </a:rPr>
                  <a:t>= 2000km</a:t>
                </a:r>
              </a:p>
              <a:p>
                <a:pPr>
                  <a:buNone/>
                </a:pPr>
                <a:r>
                  <a:rPr lang="en-US" sz="1500" dirty="0">
                    <a:solidFill>
                      <a:srgbClr val="0070C0"/>
                    </a:solidFill>
                  </a:rPr>
                  <a:t>                                                                      AB = distance of satellite to earth</a:t>
                </a:r>
              </a:p>
              <a:p>
                <a:pPr>
                  <a:buNone/>
                </a:pPr>
                <a:r>
                  <a:rPr lang="en-US" sz="1500" dirty="0">
                    <a:solidFill>
                      <a:srgbClr val="0070C0"/>
                    </a:solidFill>
                  </a:rPr>
                  <a:t>                                                                         = 1.7321BC = 1.7321 x 2000.1732 =</a:t>
                </a:r>
                <a:r>
                  <a:rPr lang="en-US" sz="1500" dirty="0">
                    <a:solidFill>
                      <a:srgbClr val="FF0000"/>
                    </a:solidFill>
                  </a:rPr>
                  <a:t> 3465km </a:t>
                </a:r>
                <a:r>
                  <a:rPr lang="en-US" sz="1500" dirty="0">
                    <a:solidFill>
                      <a:srgbClr val="0070C0"/>
                    </a:solidFill>
                  </a:rPr>
                  <a:t>(nearest whole number)</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0" y="0"/>
                <a:ext cx="12192000" cy="6858000"/>
              </a:xfrm>
              <a:blipFill>
                <a:blip r:embed="rId2"/>
                <a:stretch>
                  <a:fillRect l="-500" t="-444" r="-500"/>
                </a:stretch>
              </a:blipFill>
            </p:spPr>
            <p:txBody>
              <a:bodyPr/>
              <a:lstStyle/>
              <a:p>
                <a:r>
                  <a:rPr lang="en-GB">
                    <a:noFill/>
                  </a:rPr>
                  <a:t> </a:t>
                </a:r>
              </a:p>
            </p:txBody>
          </p:sp>
        </mc:Fallback>
      </mc:AlternateContent>
      <p:pic>
        <p:nvPicPr>
          <p:cNvPr id="6" name="Picture 5">
            <a:extLst>
              <a:ext uri="{FF2B5EF4-FFF2-40B4-BE49-F238E27FC236}">
                <a16:creationId xmlns:a16="http://schemas.microsoft.com/office/drawing/2014/main" id="{662BD9BF-B1A9-4C6D-B200-6B82432C9C7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35172" y="2291962"/>
            <a:ext cx="3197750" cy="2621280"/>
          </a:xfrm>
          <a:prstGeom prst="rect">
            <a:avLst/>
          </a:prstGeom>
          <a:noFill/>
          <a:ln>
            <a:noFill/>
          </a:ln>
        </p:spPr>
      </p:pic>
    </p:spTree>
    <p:extLst>
      <p:ext uri="{BB962C8B-B14F-4D97-AF65-F5344CB8AC3E}">
        <p14:creationId xmlns:p14="http://schemas.microsoft.com/office/powerpoint/2010/main" val="11042720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fade">
                                      <p:cBhvr>
                                        <p:cTn id="70" dur="1000"/>
                                        <p:tgtEl>
                                          <p:spTgt spid="3">
                                            <p:txEl>
                                              <p:pRg st="8" end="8"/>
                                            </p:txEl>
                                          </p:spTgt>
                                        </p:tgtEl>
                                      </p:cBhvr>
                                    </p:animEffect>
                                    <p:anim calcmode="lin" valueType="num">
                                      <p:cBhvr>
                                        <p:cTn id="7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9" end="9"/>
                                            </p:txEl>
                                          </p:spTgt>
                                        </p:tgtEl>
                                        <p:attrNameLst>
                                          <p:attrName>style.visibility</p:attrName>
                                        </p:attrNameLst>
                                      </p:cBhvr>
                                      <p:to>
                                        <p:strVal val="visible"/>
                                      </p:to>
                                    </p:set>
                                    <p:animEffect transition="in" filter="fade">
                                      <p:cBhvr>
                                        <p:cTn id="77" dur="1000"/>
                                        <p:tgtEl>
                                          <p:spTgt spid="3">
                                            <p:txEl>
                                              <p:pRg st="9" end="9"/>
                                            </p:txEl>
                                          </p:spTgt>
                                        </p:tgtEl>
                                      </p:cBhvr>
                                    </p:animEffect>
                                    <p:anim calcmode="lin" valueType="num">
                                      <p:cBhvr>
                                        <p:cTn id="7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3">
                                            <p:txEl>
                                              <p:pRg st="10" end="10"/>
                                            </p:txEl>
                                          </p:spTgt>
                                        </p:tgtEl>
                                        <p:attrNameLst>
                                          <p:attrName>style.visibility</p:attrName>
                                        </p:attrNameLst>
                                      </p:cBhvr>
                                      <p:to>
                                        <p:strVal val="visible"/>
                                      </p:to>
                                    </p:set>
                                    <p:animEffect transition="in" filter="fade">
                                      <p:cBhvr>
                                        <p:cTn id="84" dur="1000"/>
                                        <p:tgtEl>
                                          <p:spTgt spid="3">
                                            <p:txEl>
                                              <p:pRg st="10" end="10"/>
                                            </p:txEl>
                                          </p:spTgt>
                                        </p:tgtEl>
                                      </p:cBhvr>
                                    </p:animEffect>
                                    <p:anim calcmode="lin" valueType="num">
                                      <p:cBhvr>
                                        <p:cTn id="8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7" name="Content Placeholder 6"/>
              <p:cNvSpPr>
                <a:spLocks noGrp="1"/>
              </p:cNvSpPr>
              <p:nvPr>
                <p:ph idx="1"/>
              </p:nvPr>
            </p:nvSpPr>
            <p:spPr>
              <a:xfrm>
                <a:off x="0" y="1"/>
                <a:ext cx="12192000" cy="6858000"/>
              </a:xfrm>
              <a:solidFill>
                <a:schemeClr val="tx1">
                  <a:lumMod val="95000"/>
                </a:schemeClr>
              </a:solidFill>
            </p:spPr>
            <p:txBody>
              <a:bodyPr/>
              <a:lstStyle/>
              <a:p>
                <a:pPr>
                  <a:buNone/>
                </a:pPr>
                <a:r>
                  <a:rPr lang="en-US" dirty="0">
                    <a:solidFill>
                      <a:srgbClr val="FF0000"/>
                    </a:solidFill>
                  </a:rPr>
                  <a:t>EXAMPLE 2</a:t>
                </a:r>
              </a:p>
              <a:p>
                <a:pPr>
                  <a:buNone/>
                </a:pPr>
                <a:r>
                  <a:rPr lang="en-GB" b="0" i="0" dirty="0">
                    <a:solidFill>
                      <a:srgbClr val="000000"/>
                    </a:solidFill>
                    <a:effectLst/>
                    <a:latin typeface="comic sans ms" panose="030F0702030302020204" pitchFamily="66" charset="0"/>
                  </a:rPr>
                  <a:t>From the top of a tower of height 60 m, the angles of depression of the top and the bottom of a building are observed to be 30° and 60° respectively. Find the height of the building</a:t>
                </a:r>
                <a:endParaRPr lang="en-US" dirty="0">
                  <a:solidFill>
                    <a:srgbClr val="FF0000"/>
                  </a:solidFill>
                </a:endParaRPr>
              </a:p>
              <a:p>
                <a:pPr>
                  <a:buNone/>
                </a:pPr>
                <a:r>
                  <a:rPr lang="en-US" dirty="0">
                    <a:solidFill>
                      <a:srgbClr val="FF0000"/>
                    </a:solidFill>
                  </a:rPr>
                  <a:t>SOLUTION	</a:t>
                </a:r>
              </a:p>
              <a:p>
                <a:pPr>
                  <a:buNone/>
                </a:pPr>
                <a:r>
                  <a:rPr lang="en-GB" dirty="0">
                    <a:solidFill>
                      <a:srgbClr val="FF0000"/>
                    </a:solidFill>
                  </a:rPr>
                  <a:t>                                                                   the required distance is BD</a:t>
                </a:r>
              </a:p>
              <a:p>
                <a:pPr>
                  <a:buNone/>
                </a:pPr>
                <a:r>
                  <a:rPr lang="en-GB" dirty="0">
                    <a:solidFill>
                      <a:srgbClr val="FF0000"/>
                    </a:solidFill>
                  </a:rPr>
                  <a:t>                                                                   let AB = x  and BC = y</a:t>
                </a:r>
              </a:p>
              <a:p>
                <a:pPr>
                  <a:buNone/>
                </a:pPr>
                <a:r>
                  <a:rPr lang="en-GB" dirty="0">
                    <a:solidFill>
                      <a:srgbClr val="FF0000"/>
                    </a:solidFill>
                  </a:rPr>
                  <a:t>                                                                       </a:t>
                </a:r>
                <a:r>
                  <a:rPr lang="en-US" sz="2000" dirty="0">
                    <a:solidFill>
                      <a:srgbClr val="00B050"/>
                    </a:solidFill>
                  </a:rPr>
                  <a:t>tan 60</a:t>
                </a:r>
                <a:r>
                  <a:rPr lang="en-US" sz="2000" baseline="30000" dirty="0">
                    <a:solidFill>
                      <a:srgbClr val="00B050"/>
                    </a:solidFill>
                  </a:rPr>
                  <a:t>o </a:t>
                </a:r>
                <a:r>
                  <a:rPr lang="en-US" sz="2000" dirty="0">
                    <a:solidFill>
                      <a:srgbClr val="00B050"/>
                    </a:solidFill>
                  </a:rPr>
                  <a:t> = </a:t>
                </a:r>
                <a14:m>
                  <m:oMath xmlns:m="http://schemas.openxmlformats.org/officeDocument/2006/math">
                    <m:f>
                      <m:fPr>
                        <m:ctrlPr>
                          <a:rPr lang="en-US" sz="2000" i="1" cap="none" smtClean="0">
                            <a:solidFill>
                              <a:schemeClr val="bg1"/>
                            </a:solidFill>
                            <a:latin typeface="Cambria Math" panose="02040503050406030204" pitchFamily="18" charset="0"/>
                          </a:rPr>
                        </m:ctrlPr>
                      </m:fPr>
                      <m:num>
                        <m:r>
                          <m:rPr>
                            <m:nor/>
                          </m:rPr>
                          <a:rPr lang="en-GB" sz="2000" b="0" i="0" cap="none" smtClean="0">
                            <a:solidFill>
                              <a:schemeClr val="bg1"/>
                            </a:solidFill>
                            <a:latin typeface="Cambria Math" panose="02040503050406030204" pitchFamily="18" charset="0"/>
                          </a:rPr>
                          <m:t>60</m:t>
                        </m:r>
                      </m:num>
                      <m:den>
                        <m:r>
                          <m:rPr>
                            <m:nor/>
                          </m:rPr>
                          <a:rPr lang="en-GB" sz="2000" b="0" i="0" cap="none" smtClean="0">
                            <a:solidFill>
                              <a:schemeClr val="bg1"/>
                            </a:solidFill>
                            <a:latin typeface="Cambria Math" panose="02040503050406030204" pitchFamily="18" charset="0"/>
                          </a:rPr>
                          <m:t>y</m:t>
                        </m:r>
                      </m:den>
                    </m:f>
                  </m:oMath>
                </a14:m>
                <a:r>
                  <a:rPr lang="en-US" sz="2000" dirty="0">
                    <a:solidFill>
                      <a:schemeClr val="bg1"/>
                    </a:solidFill>
                  </a:rPr>
                  <a:t> , y = </a:t>
                </a:r>
                <a14:m>
                  <m:oMath xmlns:m="http://schemas.openxmlformats.org/officeDocument/2006/math">
                    <m:f>
                      <m:fPr>
                        <m:ctrlPr>
                          <a:rPr lang="en-US" i="1">
                            <a:solidFill>
                              <a:schemeClr val="bg1"/>
                            </a:solidFill>
                            <a:latin typeface="Cambria Math" panose="02040503050406030204" pitchFamily="18" charset="0"/>
                          </a:rPr>
                        </m:ctrlPr>
                      </m:fPr>
                      <m:num>
                        <m:r>
                          <m:rPr>
                            <m:nor/>
                          </m:rPr>
                          <a:rPr lang="en-GB" b="0" i="0" smtClean="0">
                            <a:solidFill>
                              <a:schemeClr val="bg1"/>
                            </a:solidFill>
                            <a:latin typeface="Cambria Math" panose="02040503050406030204" pitchFamily="18" charset="0"/>
                          </a:rPr>
                          <m:t>60</m:t>
                        </m:r>
                      </m:num>
                      <m:den>
                        <m:r>
                          <m:rPr>
                            <m:nor/>
                          </m:rPr>
                          <a:rPr lang="en-GB" b="0" i="0" smtClean="0">
                            <a:solidFill>
                              <a:schemeClr val="bg1"/>
                            </a:solidFill>
                            <a:latin typeface="Cambria Math" panose="02040503050406030204" pitchFamily="18" charset="0"/>
                          </a:rPr>
                          <m:t>tan</m:t>
                        </m:r>
                        <m:r>
                          <m:rPr>
                            <m:nor/>
                          </m:rPr>
                          <a:rPr lang="en-GB" b="0" i="0" smtClean="0">
                            <a:solidFill>
                              <a:schemeClr val="bg1"/>
                            </a:solidFill>
                            <a:latin typeface="Cambria Math" panose="02040503050406030204" pitchFamily="18" charset="0"/>
                          </a:rPr>
                          <m:t> 60</m:t>
                        </m:r>
                        <m:r>
                          <m:rPr>
                            <m:nor/>
                          </m:rPr>
                          <a:rPr lang="en-GB" b="0" i="0" baseline="30000" smtClean="0">
                            <a:solidFill>
                              <a:schemeClr val="bg1"/>
                            </a:solidFill>
                            <a:latin typeface="Cambria Math" panose="02040503050406030204" pitchFamily="18" charset="0"/>
                          </a:rPr>
                          <m:t>o</m:t>
                        </m:r>
                      </m:den>
                    </m:f>
                  </m:oMath>
                </a14:m>
                <a:r>
                  <a:rPr lang="en-US" dirty="0">
                    <a:solidFill>
                      <a:schemeClr val="bg1"/>
                    </a:solidFill>
                  </a:rPr>
                  <a:t>  = 34.64km</a:t>
                </a:r>
              </a:p>
              <a:p>
                <a:pPr>
                  <a:buNone/>
                </a:pPr>
                <a:r>
                  <a:rPr lang="en-US" dirty="0">
                    <a:solidFill>
                      <a:schemeClr val="bg1"/>
                    </a:solidFill>
                  </a:rPr>
                  <a:t>                                                                     </a:t>
                </a:r>
                <a:r>
                  <a:rPr lang="en-US" sz="2000" dirty="0">
                    <a:solidFill>
                      <a:schemeClr val="bg1"/>
                    </a:solidFill>
                  </a:rPr>
                  <a:t>tan 30</a:t>
                </a:r>
                <a:r>
                  <a:rPr lang="en-US" sz="2000" baseline="30000" dirty="0">
                    <a:solidFill>
                      <a:schemeClr val="bg1"/>
                    </a:solidFill>
                  </a:rPr>
                  <a:t>o </a:t>
                </a:r>
                <a:r>
                  <a:rPr lang="en-US" sz="2000" dirty="0">
                    <a:solidFill>
                      <a:schemeClr val="bg1"/>
                    </a:solidFill>
                  </a:rPr>
                  <a:t> = </a:t>
                </a:r>
                <a14:m>
                  <m:oMath xmlns:m="http://schemas.openxmlformats.org/officeDocument/2006/math">
                    <m:f>
                      <m:fPr>
                        <m:ctrlPr>
                          <a:rPr lang="en-US" sz="2000" i="1" cap="none" smtClean="0">
                            <a:solidFill>
                              <a:schemeClr val="bg1"/>
                            </a:solidFill>
                            <a:latin typeface="Cambria Math" panose="02040503050406030204" pitchFamily="18" charset="0"/>
                          </a:rPr>
                        </m:ctrlPr>
                      </m:fPr>
                      <m:num>
                        <m:r>
                          <m:rPr>
                            <m:nor/>
                          </m:rPr>
                          <a:rPr lang="en-GB" sz="2000" b="0" i="0" cap="none" smtClean="0">
                            <a:solidFill>
                              <a:schemeClr val="bg1"/>
                            </a:solidFill>
                            <a:latin typeface="Cambria Math" panose="02040503050406030204" pitchFamily="18" charset="0"/>
                          </a:rPr>
                          <m:t>x</m:t>
                        </m:r>
                      </m:num>
                      <m:den>
                        <m:r>
                          <m:rPr>
                            <m:nor/>
                          </m:rPr>
                          <a:rPr lang="en-GB" sz="2000" b="0" i="0" cap="none" smtClean="0">
                            <a:solidFill>
                              <a:schemeClr val="bg1"/>
                            </a:solidFill>
                            <a:latin typeface="Cambria Math" panose="02040503050406030204" pitchFamily="18" charset="0"/>
                          </a:rPr>
                          <m:t>34.64</m:t>
                        </m:r>
                      </m:den>
                    </m:f>
                  </m:oMath>
                </a14:m>
                <a:r>
                  <a:rPr lang="en-US" sz="2000" dirty="0">
                    <a:solidFill>
                      <a:schemeClr val="bg1"/>
                    </a:solidFill>
                  </a:rPr>
                  <a:t> , x = </a:t>
                </a:r>
                <a:r>
                  <a:rPr lang="en-US" dirty="0">
                    <a:solidFill>
                      <a:schemeClr val="bg1"/>
                    </a:solidFill>
                  </a:rPr>
                  <a:t>34.64 tan 30</a:t>
                </a:r>
                <a:r>
                  <a:rPr lang="en-US" baseline="30000" dirty="0">
                    <a:solidFill>
                      <a:schemeClr val="bg1"/>
                    </a:solidFill>
                  </a:rPr>
                  <a:t>o  </a:t>
                </a:r>
                <a:r>
                  <a:rPr lang="en-US" dirty="0">
                    <a:solidFill>
                      <a:schemeClr val="bg1"/>
                    </a:solidFill>
                  </a:rPr>
                  <a:t> = 19.999 =</a:t>
                </a:r>
                <a:r>
                  <a:rPr lang="en-US" dirty="0">
                    <a:solidFill>
                      <a:srgbClr val="FF0000"/>
                    </a:solidFill>
                  </a:rPr>
                  <a:t>20km</a:t>
                </a:r>
              </a:p>
              <a:p>
                <a:pPr>
                  <a:buNone/>
                </a:pPr>
                <a:r>
                  <a:rPr lang="en-US" dirty="0">
                    <a:solidFill>
                      <a:srgbClr val="FF0000"/>
                    </a:solidFill>
                  </a:rPr>
                  <a:t>                                                                     building height = BD = 60 – 20 </a:t>
                </a:r>
                <a:r>
                  <a:rPr lang="en-US" dirty="0">
                    <a:solidFill>
                      <a:srgbClr val="0070C0"/>
                    </a:solidFill>
                  </a:rPr>
                  <a:t>= 40km</a:t>
                </a:r>
                <a:endParaRPr lang="en-GB" dirty="0">
                  <a:solidFill>
                    <a:srgbClr val="0070C0"/>
                  </a:solidFill>
                </a:endParaRPr>
              </a:p>
            </p:txBody>
          </p:sp>
        </mc:Choice>
        <mc:Fallback>
          <p:sp>
            <p:nvSpPr>
              <p:cNvPr id="7" name="Content Placeholder 6"/>
              <p:cNvSpPr>
                <a:spLocks noGrp="1" noRot="1" noChangeAspect="1" noMove="1" noResize="1" noEditPoints="1" noAdjustHandles="1" noChangeArrowheads="1" noChangeShapeType="1" noTextEdit="1"/>
              </p:cNvSpPr>
              <p:nvPr>
                <p:ph idx="1"/>
              </p:nvPr>
            </p:nvSpPr>
            <p:spPr>
              <a:xfrm>
                <a:off x="0" y="1"/>
                <a:ext cx="12192000" cy="6858000"/>
              </a:xfrm>
              <a:blipFill>
                <a:blip r:embed="rId2"/>
                <a:stretch>
                  <a:fillRect l="-500" t="-444"/>
                </a:stretch>
              </a:blipFill>
            </p:spPr>
            <p:txBody>
              <a:bodyPr/>
              <a:lstStyle/>
              <a:p>
                <a:r>
                  <a:rPr lang="en-GB">
                    <a:noFill/>
                  </a:rPr>
                  <a:t> </a:t>
                </a:r>
              </a:p>
            </p:txBody>
          </p:sp>
        </mc:Fallback>
      </mc:AlternateContent>
      <p:pic>
        <p:nvPicPr>
          <p:cNvPr id="3" name="Picture 2">
            <a:extLst>
              <a:ext uri="{FF2B5EF4-FFF2-40B4-BE49-F238E27FC236}">
                <a16:creationId xmlns:a16="http://schemas.microsoft.com/office/drawing/2014/main" id="{AC9EC725-7AD7-47A4-A764-5C031D8F48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077" y="1598403"/>
            <a:ext cx="4473328" cy="3215919"/>
          </a:xfrm>
          <a:prstGeom prst="rect">
            <a:avLst/>
          </a:prstGeom>
        </p:spPr>
      </p:pic>
    </p:spTree>
    <p:extLst>
      <p:ext uri="{BB962C8B-B14F-4D97-AF65-F5344CB8AC3E}">
        <p14:creationId xmlns:p14="http://schemas.microsoft.com/office/powerpoint/2010/main" val="35069876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animEffect transition="in" filter="fade">
                                      <p:cBhvr>
                                        <p:cTn id="28" dur="1000"/>
                                        <p:tgtEl>
                                          <p:spTgt spid="3"/>
                                        </p:tgtEl>
                                      </p:cBhvr>
                                    </p:animEffect>
                                    <p:anim calcmode="lin" valueType="num">
                                      <p:cBhvr>
                                        <p:cTn id="29" dur="1000" fill="hold"/>
                                        <p:tgtEl>
                                          <p:spTgt spid="3"/>
                                        </p:tgtEl>
                                        <p:attrNameLst>
                                          <p:attrName>ppt_x</p:attrName>
                                        </p:attrNameLst>
                                      </p:cBhvr>
                                      <p:tavLst>
                                        <p:tav tm="0">
                                          <p:val>
                                            <p:strVal val="#ppt_x"/>
                                          </p:val>
                                        </p:tav>
                                        <p:tav tm="100000">
                                          <p:val>
                                            <p:strVal val="#ppt_x"/>
                                          </p:val>
                                        </p:tav>
                                      </p:tavLst>
                                    </p:anim>
                                    <p:anim calcmode="lin" valueType="num">
                                      <p:cBhvr>
                                        <p:cTn id="30"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7">
                                            <p:txEl>
                                              <p:pRg st="3" end="3"/>
                                            </p:txEl>
                                          </p:spTgt>
                                        </p:tgtEl>
                                        <p:attrNameLst>
                                          <p:attrName>style.visibility</p:attrName>
                                        </p:attrNameLst>
                                      </p:cBhvr>
                                      <p:to>
                                        <p:strVal val="visible"/>
                                      </p:to>
                                    </p:set>
                                    <p:animEffect transition="in" filter="fade">
                                      <p:cBhvr>
                                        <p:cTn id="35" dur="1000"/>
                                        <p:tgtEl>
                                          <p:spTgt spid="7">
                                            <p:txEl>
                                              <p:pRg st="3" end="3"/>
                                            </p:txEl>
                                          </p:spTgt>
                                        </p:tgtEl>
                                      </p:cBhvr>
                                    </p:animEffect>
                                    <p:anim calcmode="lin" valueType="num">
                                      <p:cBhvr>
                                        <p:cTn id="36"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7">
                                            <p:txEl>
                                              <p:pRg st="4" end="4"/>
                                            </p:txEl>
                                          </p:spTgt>
                                        </p:tgtEl>
                                        <p:attrNameLst>
                                          <p:attrName>style.visibility</p:attrName>
                                        </p:attrNameLst>
                                      </p:cBhvr>
                                      <p:to>
                                        <p:strVal val="visible"/>
                                      </p:to>
                                    </p:set>
                                    <p:animEffect transition="in" filter="fade">
                                      <p:cBhvr>
                                        <p:cTn id="42" dur="1000"/>
                                        <p:tgtEl>
                                          <p:spTgt spid="7">
                                            <p:txEl>
                                              <p:pRg st="4" end="4"/>
                                            </p:txEl>
                                          </p:spTgt>
                                        </p:tgtEl>
                                      </p:cBhvr>
                                    </p:animEffect>
                                    <p:anim calcmode="lin" valueType="num">
                                      <p:cBhvr>
                                        <p:cTn id="43"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7">
                                            <p:txEl>
                                              <p:pRg st="5" end="5"/>
                                            </p:txEl>
                                          </p:spTgt>
                                        </p:tgtEl>
                                        <p:attrNameLst>
                                          <p:attrName>style.visibility</p:attrName>
                                        </p:attrNameLst>
                                      </p:cBhvr>
                                      <p:to>
                                        <p:strVal val="visible"/>
                                      </p:to>
                                    </p:set>
                                    <p:animEffect transition="in" filter="fade">
                                      <p:cBhvr>
                                        <p:cTn id="49" dur="1000"/>
                                        <p:tgtEl>
                                          <p:spTgt spid="7">
                                            <p:txEl>
                                              <p:pRg st="5" end="5"/>
                                            </p:txEl>
                                          </p:spTgt>
                                        </p:tgtEl>
                                      </p:cBhvr>
                                    </p:animEffect>
                                    <p:anim calcmode="lin" valueType="num">
                                      <p:cBhvr>
                                        <p:cTn id="50"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7">
                                            <p:txEl>
                                              <p:pRg st="6" end="6"/>
                                            </p:txEl>
                                          </p:spTgt>
                                        </p:tgtEl>
                                        <p:attrNameLst>
                                          <p:attrName>style.visibility</p:attrName>
                                        </p:attrNameLst>
                                      </p:cBhvr>
                                      <p:to>
                                        <p:strVal val="visible"/>
                                      </p:to>
                                    </p:set>
                                    <p:animEffect transition="in" filter="fade">
                                      <p:cBhvr>
                                        <p:cTn id="56" dur="1000"/>
                                        <p:tgtEl>
                                          <p:spTgt spid="7">
                                            <p:txEl>
                                              <p:pRg st="6" end="6"/>
                                            </p:txEl>
                                          </p:spTgt>
                                        </p:tgtEl>
                                      </p:cBhvr>
                                    </p:animEffect>
                                    <p:anim calcmode="lin" valueType="num">
                                      <p:cBhvr>
                                        <p:cTn id="57"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7">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7">
                                            <p:txEl>
                                              <p:pRg st="7" end="7"/>
                                            </p:txEl>
                                          </p:spTgt>
                                        </p:tgtEl>
                                        <p:attrNameLst>
                                          <p:attrName>style.visibility</p:attrName>
                                        </p:attrNameLst>
                                      </p:cBhvr>
                                      <p:to>
                                        <p:strVal val="visible"/>
                                      </p:to>
                                    </p:set>
                                    <p:animEffect transition="in" filter="fade">
                                      <p:cBhvr>
                                        <p:cTn id="63" dur="1000"/>
                                        <p:tgtEl>
                                          <p:spTgt spid="7">
                                            <p:txEl>
                                              <p:pRg st="7" end="7"/>
                                            </p:txEl>
                                          </p:spTgt>
                                        </p:tgtEl>
                                      </p:cBhvr>
                                    </p:animEffect>
                                    <p:anim calcmode="lin" valueType="num">
                                      <p:cBhvr>
                                        <p:cTn id="64"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5" name="Content Placeholder 4"/>
              <p:cNvSpPr>
                <a:spLocks noGrp="1"/>
              </p:cNvSpPr>
              <p:nvPr>
                <p:ph idx="1"/>
              </p:nvPr>
            </p:nvSpPr>
            <p:spPr>
              <a:xfrm>
                <a:off x="1" y="0"/>
                <a:ext cx="12268968" cy="6936154"/>
              </a:xfrm>
              <a:solidFill>
                <a:schemeClr val="tx1">
                  <a:lumMod val="95000"/>
                </a:schemeClr>
              </a:solidFill>
            </p:spPr>
            <p:txBody>
              <a:bodyPr/>
              <a:lstStyle/>
              <a:p>
                <a:pPr marL="0" indent="0">
                  <a:buNone/>
                </a:pPr>
                <a:r>
                  <a:rPr lang="en-US" dirty="0"/>
                  <a:t>	</a:t>
                </a:r>
                <a:r>
                  <a:rPr lang="en-US" dirty="0">
                    <a:solidFill>
                      <a:srgbClr val="FF0000"/>
                    </a:solidFill>
                  </a:rPr>
                  <a:t>EXAMPLE 3</a:t>
                </a:r>
              </a:p>
              <a:p>
                <a:pPr marL="0" indent="0">
                  <a:buNone/>
                </a:pPr>
                <a:r>
                  <a:rPr lang="en-GB" b="0" i="0" dirty="0">
                    <a:solidFill>
                      <a:srgbClr val="000000"/>
                    </a:solidFill>
                    <a:effectLst/>
                    <a:latin typeface="Verdana" panose="020B0604030504040204" pitchFamily="34" charset="0"/>
                  </a:rPr>
                  <a:t>From the top of a cliff 200 m height, the angles of depression of two places A and B on the ground and on the opposite sides of the cliff are 60° and 30°. Find the distance between A and B.</a:t>
                </a:r>
              </a:p>
              <a:p>
                <a:pPr marL="0" indent="0">
                  <a:buNone/>
                </a:pPr>
                <a:r>
                  <a:rPr lang="en-GB" dirty="0">
                    <a:solidFill>
                      <a:srgbClr val="FF0000"/>
                    </a:solidFill>
                    <a:latin typeface="Verdana" panose="020B0604030504040204" pitchFamily="34" charset="0"/>
                  </a:rPr>
                  <a:t>Solution</a:t>
                </a:r>
              </a:p>
              <a:p>
                <a:pPr marL="0" indent="0">
                  <a:buNone/>
                </a:pPr>
                <a:r>
                  <a:rPr lang="en-GB" dirty="0">
                    <a:solidFill>
                      <a:srgbClr val="FF0000"/>
                    </a:solidFill>
                  </a:rPr>
                  <a:t>                                                                 distance AB = </a:t>
                </a:r>
                <a:r>
                  <a:rPr lang="en-GB" dirty="0">
                    <a:solidFill>
                      <a:srgbClr val="0070C0"/>
                    </a:solidFill>
                  </a:rPr>
                  <a:t>x +y </a:t>
                </a:r>
              </a:p>
              <a:p>
                <a:pPr marL="0" indent="0">
                  <a:buNone/>
                </a:pPr>
                <a:r>
                  <a:rPr lang="en-GB" dirty="0">
                    <a:solidFill>
                      <a:schemeClr val="bg1"/>
                    </a:solidFill>
                  </a:rPr>
                  <a:t>                                                                 </a:t>
                </a:r>
                <a:r>
                  <a:rPr lang="en-US" sz="2000" dirty="0">
                    <a:solidFill>
                      <a:schemeClr val="bg1"/>
                    </a:solidFill>
                  </a:rPr>
                  <a:t>tan 60</a:t>
                </a:r>
                <a:r>
                  <a:rPr lang="en-US" sz="2000" baseline="30000" dirty="0">
                    <a:solidFill>
                      <a:schemeClr val="bg1"/>
                    </a:solidFill>
                  </a:rPr>
                  <a:t>o </a:t>
                </a:r>
                <a:r>
                  <a:rPr lang="en-US" sz="2000" dirty="0">
                    <a:solidFill>
                      <a:schemeClr val="bg1"/>
                    </a:solidFill>
                  </a:rPr>
                  <a:t> = </a:t>
                </a:r>
                <a14:m>
                  <m:oMath xmlns:m="http://schemas.openxmlformats.org/officeDocument/2006/math">
                    <m:f>
                      <m:fPr>
                        <m:ctrlPr>
                          <a:rPr lang="en-US" sz="2000" i="1" cap="none" smtClean="0">
                            <a:solidFill>
                              <a:schemeClr val="bg1"/>
                            </a:solidFill>
                            <a:latin typeface="Cambria Math" panose="02040503050406030204" pitchFamily="18" charset="0"/>
                          </a:rPr>
                        </m:ctrlPr>
                      </m:fPr>
                      <m:num>
                        <m:r>
                          <m:rPr>
                            <m:nor/>
                          </m:rPr>
                          <a:rPr lang="en-GB" sz="2000" b="0" i="0" cap="none" smtClean="0">
                            <a:solidFill>
                              <a:schemeClr val="bg1"/>
                            </a:solidFill>
                            <a:latin typeface="Cambria Math" panose="02040503050406030204" pitchFamily="18" charset="0"/>
                          </a:rPr>
                          <m:t>200</m:t>
                        </m:r>
                      </m:num>
                      <m:den>
                        <m:r>
                          <m:rPr>
                            <m:nor/>
                          </m:rPr>
                          <a:rPr lang="en-GB" sz="2000" b="0" i="0" cap="none" smtClean="0">
                            <a:solidFill>
                              <a:schemeClr val="bg1"/>
                            </a:solidFill>
                            <a:latin typeface="Cambria Math" panose="02040503050406030204" pitchFamily="18" charset="0"/>
                          </a:rPr>
                          <m:t>x</m:t>
                        </m:r>
                      </m:den>
                    </m:f>
                  </m:oMath>
                </a14:m>
                <a:r>
                  <a:rPr lang="en-GB" dirty="0">
                    <a:solidFill>
                      <a:schemeClr val="bg1"/>
                    </a:solidFill>
                  </a:rPr>
                  <a:t>   , x = </a:t>
                </a:r>
                <a14:m>
                  <m:oMath xmlns:m="http://schemas.openxmlformats.org/officeDocument/2006/math">
                    <m:f>
                      <m:fPr>
                        <m:ctrlPr>
                          <a:rPr lang="en-US" i="1">
                            <a:solidFill>
                              <a:schemeClr val="bg1"/>
                            </a:solidFill>
                            <a:latin typeface="Cambria Math" panose="02040503050406030204" pitchFamily="18" charset="0"/>
                          </a:rPr>
                        </m:ctrlPr>
                      </m:fPr>
                      <m:num>
                        <m:r>
                          <m:rPr>
                            <m:nor/>
                          </m:rPr>
                          <a:rPr lang="en-GB">
                            <a:solidFill>
                              <a:schemeClr val="bg1"/>
                            </a:solidFill>
                            <a:latin typeface="Cambria Math" panose="02040503050406030204" pitchFamily="18" charset="0"/>
                          </a:rPr>
                          <m:t>200</m:t>
                        </m:r>
                      </m:num>
                      <m:den>
                        <m:r>
                          <m:rPr>
                            <m:nor/>
                          </m:rPr>
                          <a:rPr lang="en-US" dirty="0">
                            <a:solidFill>
                              <a:schemeClr val="bg1"/>
                            </a:solidFill>
                          </a:rPr>
                          <m:t>tan</m:t>
                        </m:r>
                        <m:r>
                          <m:rPr>
                            <m:nor/>
                          </m:rPr>
                          <a:rPr lang="en-US" dirty="0">
                            <a:solidFill>
                              <a:schemeClr val="bg1"/>
                            </a:solidFill>
                          </a:rPr>
                          <m:t> 60</m:t>
                        </m:r>
                        <m:r>
                          <m:rPr>
                            <m:nor/>
                          </m:rPr>
                          <a:rPr lang="en-US" baseline="30000" dirty="0">
                            <a:solidFill>
                              <a:schemeClr val="bg1"/>
                            </a:solidFill>
                          </a:rPr>
                          <m:t>o</m:t>
                        </m:r>
                      </m:den>
                    </m:f>
                  </m:oMath>
                </a14:m>
                <a:r>
                  <a:rPr lang="en-GB" dirty="0">
                    <a:solidFill>
                      <a:schemeClr val="bg1"/>
                    </a:solidFill>
                  </a:rPr>
                  <a:t>  = 115.47m </a:t>
                </a:r>
              </a:p>
              <a:p>
                <a:pPr marL="0" indent="0">
                  <a:buNone/>
                </a:pPr>
                <a:r>
                  <a:rPr lang="en-GB" dirty="0">
                    <a:solidFill>
                      <a:srgbClr val="FF0000"/>
                    </a:solidFill>
                  </a:rPr>
                  <a:t>                                                               </a:t>
                </a:r>
                <a:r>
                  <a:rPr lang="en-US" sz="2000" dirty="0">
                    <a:solidFill>
                      <a:srgbClr val="FF0000"/>
                    </a:solidFill>
                  </a:rPr>
                  <a:t>tan 30</a:t>
                </a:r>
                <a:r>
                  <a:rPr lang="en-US" sz="2000" baseline="30000" dirty="0">
                    <a:solidFill>
                      <a:srgbClr val="FF0000"/>
                    </a:solidFill>
                  </a:rPr>
                  <a:t>o </a:t>
                </a:r>
                <a:r>
                  <a:rPr lang="en-US" sz="2000" dirty="0">
                    <a:solidFill>
                      <a:srgbClr val="FF0000"/>
                    </a:solidFill>
                  </a:rPr>
                  <a:t> = </a:t>
                </a:r>
                <a14:m>
                  <m:oMath xmlns:m="http://schemas.openxmlformats.org/officeDocument/2006/math">
                    <m:f>
                      <m:fPr>
                        <m:ctrlPr>
                          <a:rPr lang="en-US" sz="2000" i="1" cap="none" smtClean="0">
                            <a:solidFill>
                              <a:srgbClr val="FF0000"/>
                            </a:solidFill>
                            <a:latin typeface="Cambria Math" panose="02040503050406030204" pitchFamily="18" charset="0"/>
                          </a:rPr>
                        </m:ctrlPr>
                      </m:fPr>
                      <m:num>
                        <m:r>
                          <m:rPr>
                            <m:nor/>
                          </m:rPr>
                          <a:rPr lang="en-GB" sz="2000" b="0" i="0" cap="none" smtClean="0">
                            <a:solidFill>
                              <a:srgbClr val="FF0000"/>
                            </a:solidFill>
                            <a:latin typeface="Cambria Math" panose="02040503050406030204" pitchFamily="18" charset="0"/>
                          </a:rPr>
                          <m:t>200</m:t>
                        </m:r>
                      </m:num>
                      <m:den>
                        <m:r>
                          <m:rPr>
                            <m:nor/>
                          </m:rPr>
                          <a:rPr lang="en-GB" sz="2000" b="0" i="0" cap="none" smtClean="0">
                            <a:solidFill>
                              <a:srgbClr val="FF0000"/>
                            </a:solidFill>
                            <a:latin typeface="Cambria Math" panose="02040503050406030204" pitchFamily="18" charset="0"/>
                          </a:rPr>
                          <m:t>y</m:t>
                        </m:r>
                      </m:den>
                    </m:f>
                  </m:oMath>
                </a14:m>
                <a:r>
                  <a:rPr lang="en-GB" dirty="0">
                    <a:solidFill>
                      <a:srgbClr val="FF0000"/>
                    </a:solidFill>
                  </a:rPr>
                  <a:t>  , y = </a:t>
                </a:r>
                <a:r>
                  <a:rPr lang="en-US" dirty="0">
                    <a:solidFill>
                      <a:srgbClr val="FF0000"/>
                    </a:solidFill>
                  </a:rPr>
                  <a:t>tan 30</a:t>
                </a:r>
                <a:r>
                  <a:rPr lang="en-US" baseline="30000" dirty="0">
                    <a:solidFill>
                      <a:srgbClr val="FF0000"/>
                    </a:solidFill>
                  </a:rPr>
                  <a:t>o </a:t>
                </a:r>
                <a:r>
                  <a:rPr lang="en-US" dirty="0">
                    <a:solidFill>
                      <a:srgbClr val="FF0000"/>
                    </a:solidFill>
                  </a:rPr>
                  <a:t> = </a:t>
                </a:r>
                <a14:m>
                  <m:oMath xmlns:m="http://schemas.openxmlformats.org/officeDocument/2006/math">
                    <m:f>
                      <m:fPr>
                        <m:ctrlPr>
                          <a:rPr lang="en-US" i="1">
                            <a:solidFill>
                              <a:srgbClr val="FF0000"/>
                            </a:solidFill>
                            <a:latin typeface="Cambria Math" panose="02040503050406030204" pitchFamily="18" charset="0"/>
                          </a:rPr>
                        </m:ctrlPr>
                      </m:fPr>
                      <m:num>
                        <m:r>
                          <m:rPr>
                            <m:nor/>
                          </m:rPr>
                          <a:rPr lang="en-GB" b="0" i="0" smtClean="0">
                            <a:solidFill>
                              <a:srgbClr val="FF0000"/>
                            </a:solidFill>
                            <a:latin typeface="Cambria Math" panose="02040503050406030204" pitchFamily="18" charset="0"/>
                          </a:rPr>
                          <m:t>200</m:t>
                        </m:r>
                      </m:num>
                      <m:den>
                        <m:r>
                          <m:rPr>
                            <m:nor/>
                          </m:rPr>
                          <a:rPr lang="en-US" dirty="0">
                            <a:solidFill>
                              <a:srgbClr val="FF0000"/>
                            </a:solidFill>
                          </a:rPr>
                          <m:t>tan</m:t>
                        </m:r>
                        <m:r>
                          <m:rPr>
                            <m:nor/>
                          </m:rPr>
                          <a:rPr lang="en-US" dirty="0">
                            <a:solidFill>
                              <a:srgbClr val="FF0000"/>
                            </a:solidFill>
                          </a:rPr>
                          <m:t> 30</m:t>
                        </m:r>
                        <m:r>
                          <m:rPr>
                            <m:nor/>
                          </m:rPr>
                          <a:rPr lang="en-US" baseline="30000" dirty="0">
                            <a:solidFill>
                              <a:srgbClr val="FF0000"/>
                            </a:solidFill>
                          </a:rPr>
                          <m:t>o</m:t>
                        </m:r>
                      </m:den>
                    </m:f>
                  </m:oMath>
                </a14:m>
                <a:r>
                  <a:rPr lang="en-GB" dirty="0">
                    <a:solidFill>
                      <a:srgbClr val="FF0000"/>
                    </a:solidFill>
                  </a:rPr>
                  <a:t> = 346.41m   </a:t>
                </a:r>
              </a:p>
              <a:p>
                <a:pPr marL="0" indent="0">
                  <a:buNone/>
                </a:pPr>
                <a:r>
                  <a:rPr lang="en-GB" dirty="0">
                    <a:solidFill>
                      <a:srgbClr val="FF0000"/>
                    </a:solidFill>
                  </a:rPr>
                  <a:t>                                                                 </a:t>
                </a:r>
                <a:r>
                  <a:rPr lang="en-GB" dirty="0">
                    <a:solidFill>
                      <a:srgbClr val="0070C0"/>
                    </a:solidFill>
                  </a:rPr>
                  <a:t>distance AB =   115.47m + 346.41m = 461.88 m</a:t>
                </a:r>
              </a:p>
              <a:p>
                <a:pPr marL="0" indent="0">
                  <a:buNone/>
                </a:pPr>
                <a:r>
                  <a:rPr lang="en-GB" dirty="0">
                    <a:solidFill>
                      <a:srgbClr val="FF0000"/>
                    </a:solidFill>
                  </a:rPr>
                  <a:t> +                  </a:t>
                </a:r>
              </a:p>
            </p:txBody>
          </p:sp>
        </mc:Choice>
        <mc:Fallback>
          <p:sp>
            <p:nvSpPr>
              <p:cNvPr id="5" name="Content Placeholder 4"/>
              <p:cNvSpPr>
                <a:spLocks noGrp="1" noRot="1" noChangeAspect="1" noMove="1" noResize="1" noEditPoints="1" noAdjustHandles="1" noChangeArrowheads="1" noChangeShapeType="1" noTextEdit="1"/>
              </p:cNvSpPr>
              <p:nvPr>
                <p:ph idx="1"/>
              </p:nvPr>
            </p:nvSpPr>
            <p:spPr>
              <a:xfrm>
                <a:off x="1" y="0"/>
                <a:ext cx="12268968" cy="6936154"/>
              </a:xfrm>
              <a:blipFill>
                <a:blip r:embed="rId2"/>
                <a:stretch>
                  <a:fillRect l="-497" t="-439"/>
                </a:stretch>
              </a:blipFill>
            </p:spPr>
            <p:txBody>
              <a:bodyPr/>
              <a:lstStyle/>
              <a:p>
                <a:r>
                  <a:rPr lang="en-GB">
                    <a:noFill/>
                  </a:rPr>
                  <a:t> </a:t>
                </a:r>
              </a:p>
            </p:txBody>
          </p:sp>
        </mc:Fallback>
      </mc:AlternateContent>
      <p:sp>
        <p:nvSpPr>
          <p:cNvPr id="13314" name="Rectangle 2"/>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13315" name="Rectangle 3"/>
          <p:cNvSpPr>
            <a:spLocks noChangeArrowheads="1"/>
          </p:cNvSpPr>
          <p:nvPr/>
        </p:nvSpPr>
        <p:spPr bwMode="auto">
          <a:xfrm>
            <a:off x="0" y="63182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3317" name="Rectangle 5"/>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13318" name="Rectangle 6"/>
          <p:cNvSpPr>
            <a:spLocks noChangeArrowheads="1"/>
          </p:cNvSpPr>
          <p:nvPr/>
        </p:nvSpPr>
        <p:spPr bwMode="auto">
          <a:xfrm>
            <a:off x="0" y="63182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13320" name="Rectangle 8"/>
          <p:cNvSpPr>
            <a:spLocks noChangeArrowheads="1"/>
          </p:cNvSpPr>
          <p:nvPr/>
        </p:nvSpPr>
        <p:spPr bwMode="auto">
          <a:xfrm>
            <a:off x="0" y="0"/>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13321" name="Rectangle 9"/>
          <p:cNvSpPr>
            <a:spLocks noChangeArrowheads="1"/>
          </p:cNvSpPr>
          <p:nvPr/>
        </p:nvSpPr>
        <p:spPr bwMode="auto">
          <a:xfrm>
            <a:off x="0" y="631825"/>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pic>
        <p:nvPicPr>
          <p:cNvPr id="6" name="Picture 5">
            <a:extLst>
              <a:ext uri="{FF2B5EF4-FFF2-40B4-BE49-F238E27FC236}">
                <a16:creationId xmlns:a16="http://schemas.microsoft.com/office/drawing/2014/main" id="{DB3A6B26-6CF0-4A5B-9DEE-7B45741624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5581" y="1860227"/>
            <a:ext cx="4099915" cy="2918713"/>
          </a:xfrm>
          <a:prstGeom prst="rect">
            <a:avLst/>
          </a:prstGeom>
        </p:spPr>
      </p:pic>
    </p:spTree>
    <p:extLst>
      <p:ext uri="{BB962C8B-B14F-4D97-AF65-F5344CB8AC3E}">
        <p14:creationId xmlns:p14="http://schemas.microsoft.com/office/powerpoint/2010/main" val="122324319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animEffect transition="in" filter="fade">
                                      <p:cBhvr>
                                        <p:cTn id="35" dur="1000"/>
                                        <p:tgtEl>
                                          <p:spTgt spid="5">
                                            <p:txEl>
                                              <p:pRg st="3" end="3"/>
                                            </p:txEl>
                                          </p:spTgt>
                                        </p:tgtEl>
                                      </p:cBhvr>
                                    </p:animEffect>
                                    <p:anim calcmode="lin" valueType="num">
                                      <p:cBhvr>
                                        <p:cTn id="36"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Effect transition="in" filter="fade">
                                      <p:cBhvr>
                                        <p:cTn id="42" dur="1000"/>
                                        <p:tgtEl>
                                          <p:spTgt spid="5">
                                            <p:txEl>
                                              <p:pRg st="4" end="4"/>
                                            </p:txEl>
                                          </p:spTgt>
                                        </p:tgtEl>
                                      </p:cBhvr>
                                    </p:animEffect>
                                    <p:anim calcmode="lin" valueType="num">
                                      <p:cBhvr>
                                        <p:cTn id="4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5">
                                            <p:txEl>
                                              <p:pRg st="5" end="5"/>
                                            </p:txEl>
                                          </p:spTgt>
                                        </p:tgtEl>
                                        <p:attrNameLst>
                                          <p:attrName>style.visibility</p:attrName>
                                        </p:attrNameLst>
                                      </p:cBhvr>
                                      <p:to>
                                        <p:strVal val="visible"/>
                                      </p:to>
                                    </p:set>
                                    <p:animEffect transition="in" filter="fade">
                                      <p:cBhvr>
                                        <p:cTn id="49" dur="1000"/>
                                        <p:tgtEl>
                                          <p:spTgt spid="5">
                                            <p:txEl>
                                              <p:pRg st="5" end="5"/>
                                            </p:txEl>
                                          </p:spTgt>
                                        </p:tgtEl>
                                      </p:cBhvr>
                                    </p:animEffect>
                                    <p:anim calcmode="lin" valueType="num">
                                      <p:cBhvr>
                                        <p:cTn id="50"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5">
                                            <p:txEl>
                                              <p:pRg st="6" end="6"/>
                                            </p:txEl>
                                          </p:spTgt>
                                        </p:tgtEl>
                                        <p:attrNameLst>
                                          <p:attrName>style.visibility</p:attrName>
                                        </p:attrNameLst>
                                      </p:cBhvr>
                                      <p:to>
                                        <p:strVal val="visible"/>
                                      </p:to>
                                    </p:set>
                                    <p:animEffect transition="in" filter="fade">
                                      <p:cBhvr>
                                        <p:cTn id="56" dur="1000"/>
                                        <p:tgtEl>
                                          <p:spTgt spid="5">
                                            <p:txEl>
                                              <p:pRg st="6" end="6"/>
                                            </p:txEl>
                                          </p:spTgt>
                                        </p:tgtEl>
                                      </p:cBhvr>
                                    </p:animEffect>
                                    <p:anim calcmode="lin" valueType="num">
                                      <p:cBhvr>
                                        <p:cTn id="57"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a:solidFill>
            <a:schemeClr val="tx1">
              <a:lumMod val="95000"/>
            </a:schemeClr>
          </a:solidFill>
        </p:spPr>
        <p:txBody>
          <a:bodyPr/>
          <a:lstStyle/>
          <a:p>
            <a:pPr>
              <a:buNone/>
            </a:pPr>
            <a:endParaRPr lang="en-GB" dirty="0"/>
          </a:p>
          <a:p>
            <a:pPr algn="ctr">
              <a:buNone/>
            </a:pPr>
            <a:r>
              <a:rPr lang="en-GB" sz="5400" dirty="0">
                <a:solidFill>
                  <a:srgbClr val="FF0000"/>
                </a:solidFill>
              </a:rPr>
              <a:t>END</a:t>
            </a:r>
          </a:p>
          <a:p>
            <a:pPr>
              <a:buNone/>
            </a:pPr>
            <a:r>
              <a:rPr lang="en-GB" sz="5400" dirty="0">
                <a:solidFill>
                  <a:srgbClr val="FF0000"/>
                </a:solidFill>
              </a:rPr>
              <a:t>REMEMBER TO SUBSCRIBE FOR ME</a:t>
            </a:r>
          </a:p>
          <a:p>
            <a:pPr>
              <a:buNone/>
            </a:pPr>
            <a:r>
              <a:rPr lang="en-GB" sz="5400" dirty="0">
                <a:solidFill>
                  <a:srgbClr val="FF0000"/>
                </a:solidFill>
              </a:rPr>
              <a:t>MWALIMU OGEKE</a:t>
            </a:r>
          </a:p>
          <a:p>
            <a:pPr marL="0" indent="0">
              <a:buNone/>
            </a:pPr>
            <a:endParaRPr lang="en-GB" dirty="0"/>
          </a:p>
        </p:txBody>
      </p:sp>
    </p:spTree>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2028</TotalTime>
  <Words>468</Words>
  <Application>Microsoft Office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5</vt:i4>
      </vt:variant>
    </vt:vector>
  </HeadingPairs>
  <TitlesOfParts>
    <vt:vector size="17" baseType="lpstr">
      <vt:lpstr>Arial</vt:lpstr>
      <vt:lpstr>Calibri</vt:lpstr>
      <vt:lpstr>Cambria Math</vt:lpstr>
      <vt:lpstr>Century Gothic</vt:lpstr>
      <vt:lpstr>comic sans ms</vt:lpstr>
      <vt:lpstr>comic sans ms</vt:lpstr>
      <vt:lpstr>Noto Sans</vt:lpstr>
      <vt:lpstr>Times New Roman</vt:lpstr>
      <vt:lpstr>Verdana</vt:lpstr>
      <vt:lpstr>Wingdings</vt:lpstr>
      <vt:lpstr>Wingdings 3</vt:lpstr>
      <vt:lpstr>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mugoire</dc:creator>
  <cp:lastModifiedBy>ksf</cp:lastModifiedBy>
  <cp:revision>129</cp:revision>
  <cp:lastPrinted>2020-06-23T16:29:00Z</cp:lastPrinted>
  <dcterms:created xsi:type="dcterms:W3CDTF">2014-02-19T06:18:05Z</dcterms:created>
  <dcterms:modified xsi:type="dcterms:W3CDTF">2020-11-13T15:21:55Z</dcterms:modified>
</cp:coreProperties>
</file>