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82" r:id="rId13"/>
    <p:sldId id="271" r:id="rId14"/>
    <p:sldId id="272" r:id="rId15"/>
    <p:sldId id="28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774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73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765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106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3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83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354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201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607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16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09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157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776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673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859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593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61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3751BE-9317-463B-9E6C-735C344762F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3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286695" cy="6858000"/>
          </a:xfrm>
          <a:solidFill>
            <a:schemeClr val="tx1">
              <a:lumMod val="95000"/>
            </a:schemeClr>
          </a:solidFill>
        </p:spPr>
        <p:txBody>
          <a:bodyPr>
            <a:normAutofit fontScale="97500"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VECTORS II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1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CO-ORDINATES IN TWO AND THREE- DIMENSIONS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form 1 you learnt about  points in a cartesian plane (</a:t>
            </a:r>
            <a:r>
              <a:rPr lang="en-GB" sz="1800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x,y</a:t>
            </a:r>
            <a:r>
              <a:rPr lang="en-GB" sz="1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 two dimension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chapter we shall discuss about 3-axes </a:t>
            </a:r>
            <a:r>
              <a:rPr lang="en-GB" sz="1800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xyz</a:t>
            </a:r>
            <a:r>
              <a:rPr lang="en-GB" sz="1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(3-dimension axes)</a:t>
            </a:r>
            <a:endParaRPr lang="en-GB" sz="1800" cap="non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dimensional vectors can be represented on a set of 3 axes at right angles to each other (orthogonal), </a:t>
            </a:r>
          </a:p>
          <a:p>
            <a:endParaRPr lang="en-GB" sz="1800" cap="non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17C31-69C3-4F09-9D0F-242D525E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1" y="2485749"/>
            <a:ext cx="6125876" cy="4199136"/>
          </a:xfrm>
          <a:prstGeom prst="rect">
            <a:avLst/>
          </a:prstGeom>
        </p:spPr>
      </p:pic>
      <p:pic>
        <p:nvPicPr>
          <p:cNvPr id="6" name="Picture 5" descr="Vector%203D%20-%201">
            <a:extLst>
              <a:ext uri="{FF2B5EF4-FFF2-40B4-BE49-F238E27FC236}">
                <a16:creationId xmlns:a16="http://schemas.microsoft.com/office/drawing/2014/main" id="{9EEF6AD1-FC59-44F5-B35E-A1670E7535DA}"/>
              </a:ext>
            </a:extLst>
          </p:cNvPr>
          <p:cNvPicPr/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4696" y="3820727"/>
            <a:ext cx="3329126" cy="2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47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Example2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divides AB in the ratio 4:3.  If A is (2, 1, –3) and B is (16, 15, 11), find the co-ordinates of P.</a:t>
                </a: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AP : PB = 4:3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AP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PB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   , 3AP = 4PB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bg1"/>
                    </a:solidFill>
                  </a:rPr>
                  <a:t>                           3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4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16 −</m:t>
                              </m:r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15 −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11−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               3x – 6 = 64 – 4x , 7x = 70 , x = 10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                3y – 3 = 60 – 4y ,7y = 63 , y = 9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               3z + 9 = 44 – 4z , 7z = 35 , z = 5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coordinate </a:t>
                </a:r>
                <a:r>
                  <a:rPr lang="en-US" dirty="0">
                    <a:solidFill>
                      <a:srgbClr val="FF0000"/>
                    </a:solidFill>
                  </a:rPr>
                  <a:t>p (10,9,5)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400" t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Ratio%20Ex%202">
            <a:extLst>
              <a:ext uri="{FF2B5EF4-FFF2-40B4-BE49-F238E27FC236}">
                <a16:creationId xmlns:a16="http://schemas.microsoft.com/office/drawing/2014/main" id="{CB13129A-1B22-4478-9EBC-AF9A06BBB41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47" y="1269124"/>
            <a:ext cx="1435100" cy="88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64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example 3  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divides MN externally in the ratio of 3:2. M is (–3, –2, –1) and N is (0, –5, 2).Find the co-ordinates of Q.</a:t>
                </a: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           MQ: QN = 3 : -2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MQ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𝑄𝑁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GB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-2 MQ = 3QN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bg1"/>
                    </a:solidFill>
                  </a:rPr>
                  <a:t>             -2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3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-2x -6 = 0 – 3x , x = 6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-2y – 4 = -15 – 3y , y = -15 +4 = -11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-2z -2 = 6 – 3z , z = 6+2 = 8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coordinate </a:t>
                </a:r>
                <a:r>
                  <a:rPr lang="en-US" dirty="0">
                    <a:solidFill>
                      <a:srgbClr val="FF0000"/>
                    </a:solidFill>
                  </a:rPr>
                  <a:t>p (6,-11,8)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GB" sz="2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</a:t>
                </a:r>
                <a:r>
                  <a:rPr lang="en-GB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500" t="-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Ratio%20Ex%203">
            <a:extLst>
              <a:ext uri="{FF2B5EF4-FFF2-40B4-BE49-F238E27FC236}">
                <a16:creationId xmlns:a16="http://schemas.microsoft.com/office/drawing/2014/main" id="{2D0342C3-C1DE-47E2-8184-DC23F8ECF38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50" y="1346670"/>
            <a:ext cx="1336675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5212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1999" cy="6858000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ts val="1455"/>
                  </a:lnSpc>
                  <a:buNone/>
                </a:pPr>
                <a:r>
                  <a:rPr lang="en-GB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 Ration Theorem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figure below shows a point S which divides a line AB in the ratio m : n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Taking any point O as origin, we can express s in terms of a and b the position vectors of A and B respectively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OS = OA + AS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But AS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Therefore, OS = OA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Thus OS = 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 −</m:t>
                    </m:r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a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GB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(1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GB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1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1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This is called the ratio theorem</a:t>
                </a:r>
                <a:endParaRPr lang="en-GB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1999" cy="6858000"/>
              </a:xfrm>
              <a:blipFill>
                <a:blip r:embed="rId2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E6438D0-DA93-4674-A10F-7B98574AEB7C}"/>
              </a:ext>
            </a:extLst>
          </p:cNvPr>
          <p:cNvPicPr/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914" y="1264691"/>
            <a:ext cx="3313879" cy="1186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4198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point P divides a line QR externally in the ratio 7 : 3 .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q and r are position vectors of point Q and R respectively, f</a:t>
                </a:r>
              </a:p>
              <a:p>
                <a:pPr marL="0" indent="0">
                  <a:buNone/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position vector of p in terms of q and r.</a:t>
                </a: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solution</a:t>
                </a:r>
              </a:p>
              <a:p>
                <a:pPr marL="0" marR="279400" indent="0">
                  <a:buNone/>
                  <a:tabLst>
                    <a:tab pos="228600" algn="l"/>
                  </a:tabLs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QP: PR = 7: -3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79400" indent="0">
                  <a:buNone/>
                  <a:tabLst>
                    <a:tab pos="228600" algn="l"/>
                  </a:tabLs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Substituting m =7 and n = -3 in the general formulae;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79400" indent="0">
                  <a:buNone/>
                  <a:tabLst>
                    <a:tab pos="228600" algn="l"/>
                  </a:tabLs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7+(−3)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7+( −3)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79400" indent="0">
                  <a:buNone/>
                  <a:tabLst>
                    <a:tab pos="228600" algn="l"/>
                  </a:tabLst>
                </a:pPr>
                <a:r>
                  <a:rPr lang="en-GB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GB" sz="1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79400" lvl="0" indent="0">
                  <a:lnSpc>
                    <a:spcPct val="100000"/>
                  </a:lnSpc>
                  <a:spcAft>
                    <a:spcPts val="0"/>
                  </a:spcAft>
                  <a:buNone/>
                  <a:tabLst>
                    <a:tab pos="228600" algn="l"/>
                  </a:tabLst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ts val="5"/>
                  </a:lnSpc>
                  <a:buNone/>
                </a:pPr>
                <a:r>
                  <a:rPr lang="en-GB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317500" indent="0">
                  <a:lnSpc>
                    <a:spcPct val="116000"/>
                  </a:lnSpc>
                  <a:spcAft>
                    <a:spcPts val="0"/>
                  </a:spcAft>
                  <a:buNone/>
                </a:pP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ts val="1200"/>
                  </a:lnSpc>
                  <a:buNone/>
                </a:pPr>
                <a:r>
                  <a:rPr lang="en-GB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 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500" t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039EB32-3DF0-4F41-A450-ADDB621CBB39}"/>
              </a:ext>
            </a:extLst>
          </p:cNvPr>
          <p:cNvPicPr/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2531" y="977126"/>
            <a:ext cx="2820035" cy="1818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5397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2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below OA = a and OB = B.A point P divides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OAin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ratio 3:1 and another point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divides AB in the ratio 2 : 5 .If OQ meets BP at  M Determine: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: MQ                  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 : MP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A8F67-3B7A-41B1-BFB0-8A71E419A338}"/>
              </a:ext>
            </a:extLst>
          </p:cNvPr>
          <p:cNvPicPr/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5028" y="681037"/>
            <a:ext cx="2927985" cy="2295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5885D-178C-40EE-9978-73772F4B4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4" y="2096814"/>
            <a:ext cx="6728384" cy="47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382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6F32-41BE-4DAD-BE94-DE0DD05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291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1DF09-A14D-40B7-B9EC-37D6FA0E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52918"/>
            <a:ext cx="12191999" cy="480508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FFFF00"/>
                </a:solidFill>
              </a:rPr>
              <a:t>REMEMBER TO SUBSCRIBE</a:t>
            </a:r>
          </a:p>
          <a:p>
            <a:pPr marL="0" indent="0">
              <a:buNone/>
            </a:pPr>
            <a:endParaRPr lang="en-GB" sz="4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FFFF00"/>
                </a:solidFill>
              </a:rPr>
              <a:t>Mwalimu</a:t>
            </a:r>
            <a:r>
              <a:rPr lang="en-GB" sz="4800" dirty="0">
                <a:solidFill>
                  <a:srgbClr val="FFFF00"/>
                </a:solidFill>
              </a:rPr>
              <a:t> </a:t>
            </a:r>
            <a:r>
              <a:rPr lang="en-GB" sz="4800" dirty="0" err="1">
                <a:solidFill>
                  <a:srgbClr val="FFFF00"/>
                </a:solidFill>
              </a:rPr>
              <a:t>ogeke</a:t>
            </a:r>
            <a:endParaRPr lang="en-GB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383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8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Column and position vectors</a:t>
                </a:r>
                <a:endParaRPr lang="en-GB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three dimensions, a displacement is represented by a column vector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:r>
                  <a:rPr lang="en-US" sz="4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p,q</a:t>
                </a: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r are the changes in </a:t>
                </a:r>
                <a:r>
                  <a:rPr lang="en-US" sz="4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x,y,z</a:t>
                </a: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directions respectively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Example </a:t>
                </a:r>
                <a:endParaRPr lang="en-GB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displacement from A ( 3, 1, 4 ) to B ( 7 ,2,6) is represented b the column vector,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7−3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2−1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6−4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4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position vector of A written as OA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O is the origin </a:t>
                </a:r>
                <a:endParaRPr lang="en-GB" sz="4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Addition of vectors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Addition of vectors in three dimensions is done in the same way as that in two dimensions.</a:t>
                </a:r>
                <a:endParaRPr lang="en-GB" sz="4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endParaRPr lang="en-GB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endParaRPr lang="en-GB" sz="4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3a + 2b =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4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4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ii) 4a – ½ b =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4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4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−12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4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GB" sz="6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6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72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6976" y="0"/>
                <a:ext cx="12025023" cy="6858001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GB" sz="11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ts val="1380"/>
                  </a:lnSpc>
                  <a:buNone/>
                </a:pPr>
                <a:r>
                  <a:rPr lang="en-US" sz="18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Column Vectors in terms of unit Vectors</a:t>
                </a:r>
              </a:p>
              <a:p>
                <a:pPr marL="0" indent="0">
                  <a:lnSpc>
                    <a:spcPts val="1380"/>
                  </a:lnSpc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1380"/>
                  </a:lnSpc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 three dimension the unit vector in the x axis direction is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05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,that in the direction of the y axis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ts val="1380"/>
                  </a:lnSpc>
                  <a:buNone/>
                </a:pPr>
                <a:endPara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ts val="1380"/>
                  </a:lnSpc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while that in the direction of z –axis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1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lnSpc>
                    <a:spcPts val="1380"/>
                  </a:lnSpc>
                  <a:buNone/>
                </a:pPr>
                <a:endParaRPr lang="en-GB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lnSpc>
                    <a:spcPts val="1380"/>
                  </a:lnSpc>
                  <a:buNone/>
                </a:pPr>
                <a:endParaRPr lang="en-GB" sz="11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lnSpc>
                    <a:spcPts val="1380"/>
                  </a:lnSpc>
                  <a:buNone/>
                </a:pPr>
                <a:endParaRPr lang="en-GB" sz="11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buNone/>
                  <a:tabLst>
                    <a:tab pos="228600" algn="l"/>
                    <a:tab pos="685800" algn="l"/>
                  </a:tabLst>
                </a:pPr>
                <a:endPara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28600" algn="l"/>
                    <a:tab pos="685800" algn="l"/>
                  </a:tabLst>
                </a:pPr>
                <a:endParaRPr 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28600" algn="l"/>
                    <a:tab pos="685800" algn="l"/>
                  </a:tabLs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Three unit vectors are written as ;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  <a:tabLst>
                    <a:tab pos="228600" algn="l"/>
                    <a:tab pos="685800" algn="l"/>
                  </a:tabLst>
                </a:pP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ts val="138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Example</a:t>
                </a:r>
              </a:p>
              <a:p>
                <a:pPr marL="0" indent="0">
                  <a:lnSpc>
                    <a:spcPts val="1380"/>
                  </a:lnSpc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Express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terms of the unit vector I , j and k</a:t>
                </a:r>
              </a:p>
              <a:p>
                <a:pPr marL="0" indent="0">
                  <a:lnSpc>
                    <a:spcPts val="1380"/>
                  </a:lnSpc>
                  <a:buNone/>
                </a:pPr>
                <a:endPara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5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-2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+ 7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5i – 2j +7k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Note;</a:t>
                </a:r>
                <a:r>
                  <a:rPr lang="en-US" dirty="0">
                    <a:solidFill>
                      <a:srgbClr val="FF0000"/>
                    </a:solidFill>
                  </a:rPr>
                  <a:t>The column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can be expressed as a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 + b j + ck   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1380"/>
                  </a:lnSpc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976" y="0"/>
                <a:ext cx="12025023" cy="6858001"/>
              </a:xfrm>
              <a:blipFill>
                <a:blip r:embed="rId2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0ECEBE8-A464-483B-ACC3-0F99E07B9156}"/>
              </a:ext>
            </a:extLst>
          </p:cNvPr>
          <p:cNvPicPr/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3522" y="1353797"/>
            <a:ext cx="2942590" cy="1895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6987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1022"/>
            <a:ext cx="12192000" cy="6853485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 </a:t>
            </a:r>
            <a:r>
              <a:rPr lang="en-US" sz="18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Magnitude of a 3 dimensional vector.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     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the vector AB = xi + y j + z k, then the magnitude of AB is written as |AB| =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x2 +y2 +z2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i="1" dirty="0">
              <a:solidFill>
                <a:schemeClr val="bg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i="1" dirty="0">
              <a:solidFill>
                <a:schemeClr val="bg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length of the vector.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i="1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NB  </a:t>
            </a:r>
            <a:r>
              <a:rPr lang="en-US" altLang="en-US" sz="1400" dirty="0">
                <a:solidFill>
                  <a:srgbClr val="FF000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you can also find the position vector first</a:t>
            </a:r>
            <a:endParaRPr kumimoji="0" lang="en-US" altLang="en-US" sz="14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/>
              <a:t>               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 A is (1, 3, 2) and B is (5, 6, 4)</a:t>
            </a:r>
            <a:r>
              <a:rPr lang="en-GB" sz="1400" dirty="0">
                <a:solidFill>
                  <a:schemeClr val="bg1"/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                              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4700B5-DFC8-4BF5-83F7-CAABAABE0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673" y="169276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4A77DDA-A799-40B4-8890-EA2002D71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743151"/>
              </p:ext>
            </p:extLst>
          </p:nvPr>
        </p:nvGraphicFramePr>
        <p:xfrm>
          <a:off x="1080706" y="901084"/>
          <a:ext cx="2541383" cy="43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3" imgW="2197100" imgH="279400" progId="Equation.DSMT4">
                  <p:embed/>
                </p:oleObj>
              </mc:Choice>
              <mc:Fallback>
                <p:oleObj r:id="rId3" imgW="21971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706" y="901084"/>
                        <a:ext cx="2541383" cy="430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9E582064-32E4-4C9F-9C17-FF730FC92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8" y="2015231"/>
            <a:ext cx="2717196" cy="1109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B23A1F-80CC-48B8-91CC-4D1A09BE9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8" y="3739407"/>
            <a:ext cx="662997" cy="3200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09BA00B-5AEB-426C-BFB9-CE178B083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3" y="4410591"/>
            <a:ext cx="6982003" cy="16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43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B050"/>
                    </a:solidFill>
                  </a:rPr>
                  <a:t>             </a:t>
                </a:r>
                <a:r>
                  <a:rPr lang="en-US" sz="1800" dirty="0"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Parallel vectors and collinearity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Parallel vectors</a:t>
                </a:r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B050"/>
                    </a:solidFill>
                  </a:rPr>
                  <a:t>  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 vectors are parallel if one is scalar multiple of the other. i.e. vector a is a scalar multiple of b ,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=kb hence the two vectors are parallel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                        </a:t>
                </a:r>
                <a:r>
                  <a:rPr lang="en-US" sz="1800" dirty="0">
                    <a:solidFill>
                      <a:srgbClr val="FF0000"/>
                    </a:solidFill>
                  </a:rPr>
                  <a:t>example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 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 is (0, 1, 2),   B is (1, 3, –1) and C is (3, 7, –7) Show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  is parallel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GB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GB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GB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 = k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GB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= 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    1 x k = 2 , k=2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2k = 4 , k = 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= 2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 hence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//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383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GB" sz="18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800" dirty="0">
                    <a:solidFill>
                      <a:srgbClr val="538135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Collinear Points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Points are collinear if one straight line passes through all the points. </a:t>
                </a: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200" dirty="0">
                    <a:solidFill>
                      <a:srgbClr val="FF0000"/>
                    </a:solidFill>
                  </a:rPr>
                  <a:t>Test for collinearity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200" dirty="0">
                    <a:solidFill>
                      <a:schemeClr val="bg1"/>
                    </a:solidFill>
                  </a:rPr>
                  <a:t>The points must be parallel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i.e</a:t>
                </a:r>
                <a:r>
                  <a:rPr lang="en-US" sz="1200" dirty="0">
                    <a:solidFill>
                      <a:schemeClr val="bg1"/>
                    </a:solidFill>
                  </a:rPr>
                  <a:t> they have a common multiple.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200" dirty="0">
                    <a:solidFill>
                      <a:schemeClr val="bg1"/>
                    </a:solidFill>
                  </a:rPr>
                  <a:t>There must be a common point</a:t>
                </a:r>
              </a:p>
              <a:p>
                <a:pPr marL="457200" lvl="1" indent="0">
                  <a:buNone/>
                </a:pPr>
                <a:r>
                  <a:rPr lang="en-US" sz="1200" dirty="0">
                    <a:solidFill>
                      <a:srgbClr val="FF0000"/>
                    </a:solidFill>
                  </a:rPr>
                  <a:t>Example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Show that the points A (1,3,5) ,B( 4,12,20)  and C (3,9,15) are collinear</a:t>
                </a:r>
              </a:p>
              <a:p>
                <a:pPr marL="457200" lvl="1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Solution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e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 </a:t>
                </a:r>
              </a:p>
              <a:p>
                <a:pPr marL="457200" lvl="1" indent="0">
                  <a:buNone/>
                </a:pPr>
                <a:endParaRPr lang="en-US" sz="1200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e>
                                  <m:r>
                                    <a:rPr lang="en-GB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GB" sz="1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 = k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GB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= 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GB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sz="1200" dirty="0">
                    <a:solidFill>
                      <a:schemeClr val="bg1"/>
                    </a:solidFill>
                  </a:rPr>
                  <a:t>-k = 3 , k = - 1/3 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 = -1/3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 hence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//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 , </a:t>
                </a:r>
                <a:r>
                  <a:rPr lang="en-US" sz="1200" dirty="0">
                    <a:solidFill>
                      <a:srgbClr val="FF0000"/>
                    </a:solidFill>
                  </a:rPr>
                  <a:t>since B is a common point, A,B,C are collinear</a:t>
                </a:r>
              </a:p>
              <a:p>
                <a:pPr marL="457200" lvl="1" indent="0">
                  <a:buNone/>
                </a:pPr>
                <a:r>
                  <a:rPr lang="en-US" sz="1200" b="1" i="1" dirty="0">
                    <a:solidFill>
                      <a:srgbClr val="FF0000"/>
                    </a:solidFill>
                  </a:rPr>
                  <a:t>NB</a:t>
                </a:r>
                <a:r>
                  <a:rPr lang="en-US" sz="1200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one can consider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1200" b="1" dirty="0">
                    <a:solidFill>
                      <a:schemeClr val="bg1"/>
                    </a:solidFill>
                  </a:rPr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GB" sz="1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GB" sz="1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acc>
                  </m:oMath>
                </a14:m>
                <a:r>
                  <a:rPr lang="en-US" sz="1200" b="1" dirty="0">
                    <a:solidFill>
                      <a:schemeClr val="bg1"/>
                    </a:solidFill>
                  </a:rPr>
                  <a:t>  that is still correct.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007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GB" sz="18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 2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figure above OA = a OB = b and OC = 3OB</a:t>
                </a: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Express AB and AC in terms of a and b</a:t>
                </a: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 AO + OB</a:t>
                </a: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- a + b = b – a          ,     </a:t>
                </a:r>
                <a:r>
                  <a:rPr lang="en-US" sz="1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= AO + OC = -a + 3b = 3b - a</a:t>
                </a: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Given that AM = ¾ AB and AN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Express OM and ON in terms of a and b</a:t>
                </a:r>
                <a:endPara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 =OA + AM = a + ¾ ( b-a) = a + 3/4b – 3/4a = </a:t>
                </a: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¼ a + ¾ b</a:t>
                </a: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= OA +AN = a + ½ (3b – a) = a +3/2b -1/2a = 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½ a + 3/2 b</a:t>
                </a: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,show that O,M and N are collinear</a:t>
                </a: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 = k ON , </a:t>
                </a: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¼ a + ¾ b = k(</a:t>
                </a:r>
                <a:r>
                  <a:rPr lang="en-U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1/2 a + 3/2 b)   , k/2 a= ¼ a ,4k = 2 , k =1/2</a:t>
                </a: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 = </a:t>
                </a:r>
                <a:r>
                  <a:rPr lang="en-GB" sz="1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½ 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hence OM// ON , since O is a common point, O,M,N are collinear</a:t>
                </a: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endPara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540385" algn="l"/>
                  </a:tabLst>
                </a:pPr>
                <a:endPara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5FDDD8-59CD-432A-8F06-8F4A5AECEEFB}"/>
              </a:ext>
            </a:extLst>
          </p:cNvPr>
          <p:cNvPicPr/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5199" y="574695"/>
            <a:ext cx="3038475" cy="1403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4871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Proportional Division of a line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figure below, the line is divided into 7 equal parts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point R lies 4/7  of the ways along PQ if we take the direction from P to Q to be positive, we say R divides PQ internally in the ratio 4 : 3.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Q to P is taken as positive, then R divides QP internally in the ratio 3 : 4 .Hence QR : RP = 3 : 4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QR = 3RP.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 Division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internal division we look at the point within a given interval while in external division we look at points outside a given interval,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figure below point P is produced on AB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line AB is divided into three equal parts with BP equal to two of these parts. If the direction from A to B is taken as positive, then the direction from P to B is negative.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 AP : PB = 5 : -2.In this case we say that P divides AB externally in the ratio 5 : -2 or P divides AB in the ratio 5 : -2.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8F887-9A69-403A-ACC8-3EB15080BB99}"/>
              </a:ext>
            </a:extLst>
          </p:cNvPr>
          <p:cNvPicPr/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925" y="1159915"/>
            <a:ext cx="4010025" cy="58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8B6C6F-A4A9-481B-B500-25AC53C3BB42}"/>
              </a:ext>
            </a:extLst>
          </p:cNvPr>
          <p:cNvPicPr/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925" y="4308913"/>
            <a:ext cx="3104515" cy="400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794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Finding the ratio in which a point divides a line.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70C0"/>
                    </a:solidFill>
                  </a:rPr>
                  <a:t>Example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points A(2, –3, 4), B(8, 3, 1) and C(12, 7, –1) form a straight line.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Find the ratio in which B divides AC.</a:t>
                </a:r>
                <a:endParaRPr lang="en-GB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GB" dirty="0"/>
                  <a:t>              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= b-a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GB" dirty="0"/>
                  <a:t>         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bg1"/>
                    </a:solidFill>
                  </a:rPr>
                  <a:t>= c – 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GB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bg1"/>
                    </a:solidFill>
                  </a:rPr>
                  <a:t>        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bg1"/>
                    </a:solidFill>
                  </a:rPr>
                  <a:t>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= k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dirty="0"/>
                  <a:t> 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= 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4k = 6 ,  6/ 4 = 3/2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dirty="0"/>
                  <a:t> 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den>
                    </m:f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=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 , AB : BC = 3: 2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 divides AC in ratio of 3 : 2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en-GB" dirty="0"/>
              </a:p>
              <a:p>
                <a:pPr marL="0" indent="0">
                  <a:buNone/>
                </a:pPr>
                <a:endParaRPr lang="en-GB" baseline="30000" dirty="0"/>
              </a:p>
              <a:p>
                <a:pPr marL="0" indent="0">
                  <a:buNone/>
                </a:pPr>
                <a:endParaRPr lang="en-GB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sz="1600" dirty="0"/>
              </a:p>
              <a:p>
                <a:pPr marL="128016" lvl="1" indent="0">
                  <a:buNone/>
                </a:pP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50" t="-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Ratio%20Ex%201">
            <a:extLst>
              <a:ext uri="{FF2B5EF4-FFF2-40B4-BE49-F238E27FC236}">
                <a16:creationId xmlns:a16="http://schemas.microsoft.com/office/drawing/2014/main" id="{A5DDE6EC-A4AA-4106-94A1-F2185B4FA39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04" y="1994338"/>
            <a:ext cx="1954433" cy="914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599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3334</TotalTime>
  <Words>1696</Words>
  <Application>Microsoft Office PowerPoint</Application>
  <PresentationFormat>Widescreen</PresentationFormat>
  <Paragraphs>209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Century Gothic</vt:lpstr>
      <vt:lpstr>Times New Roman</vt:lpstr>
      <vt:lpstr>Wingdings</vt:lpstr>
      <vt:lpstr>Wingdings 3</vt:lpstr>
      <vt:lpstr>Ion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mugoire</dc:creator>
  <cp:lastModifiedBy>ksf</cp:lastModifiedBy>
  <cp:revision>199</cp:revision>
  <cp:lastPrinted>2020-06-23T16:29:00Z</cp:lastPrinted>
  <dcterms:created xsi:type="dcterms:W3CDTF">2014-02-19T06:18:05Z</dcterms:created>
  <dcterms:modified xsi:type="dcterms:W3CDTF">2020-11-07T19:27:11Z</dcterms:modified>
</cp:coreProperties>
</file>