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82" r:id="rId13"/>
    <p:sldId id="271" r:id="rId14"/>
    <p:sldId id="272" r:id="rId15"/>
    <p:sldId id="273" r:id="rId16"/>
    <p:sldId id="274" r:id="rId17"/>
    <p:sldId id="283" r:id="rId18"/>
    <p:sldId id="284" r:id="rId19"/>
    <p:sldId id="285" r:id="rId20"/>
    <p:sldId id="286" r:id="rId21"/>
    <p:sldId id="287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7747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9739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765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410620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736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283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3544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2017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6070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6166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0934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1577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7762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6739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8599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5939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51BE-9317-463B-9E6C-735C344762F2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5617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53751BE-9317-463B-9E6C-735C344762F2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1087B-D189-4AFC-AD89-DDFA9B505C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34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subTitle" idx="1"/>
          </p:nvPr>
        </p:nvSpPr>
        <p:spPr>
          <a:xfrm>
            <a:off x="228599" y="416859"/>
            <a:ext cx="11470342" cy="6252882"/>
          </a:xfrm>
        </p:spPr>
        <p:txBody>
          <a:bodyPr>
            <a:normAutofit fontScale="60000" lnSpcReduction="20000"/>
          </a:bodyPr>
          <a:lstStyle/>
          <a:p>
            <a:r>
              <a:rPr lang="en-US" sz="4800" b="1" dirty="0"/>
              <a:t> </a:t>
            </a:r>
            <a:r>
              <a:rPr lang="en-US" sz="4800" b="1" dirty="0">
                <a:solidFill>
                  <a:srgbClr val="FF0000"/>
                </a:solidFill>
              </a:rPr>
              <a:t>LINEAR </a:t>
            </a:r>
            <a:r>
              <a:rPr lang="en-US" sz="4800" b="1" dirty="0" smtClean="0">
                <a:solidFill>
                  <a:srgbClr val="FF0000"/>
                </a:solidFill>
              </a:rPr>
              <a:t>MOTION</a:t>
            </a:r>
          </a:p>
          <a:p>
            <a:r>
              <a:rPr lang="en-US" sz="4800" b="1" dirty="0"/>
              <a:t> </a:t>
            </a:r>
            <a:r>
              <a:rPr lang="en-US" sz="4800" cap="none" dirty="0">
                <a:solidFill>
                  <a:srgbClr val="FFFF00"/>
                </a:solidFill>
              </a:rPr>
              <a:t>S</a:t>
            </a:r>
            <a:r>
              <a:rPr lang="en-US" sz="4800" cap="none" dirty="0" smtClean="0">
                <a:solidFill>
                  <a:srgbClr val="FFFF00"/>
                </a:solidFill>
              </a:rPr>
              <a:t>pecific objectives</a:t>
            </a:r>
          </a:p>
          <a:p>
            <a:r>
              <a:rPr lang="en-US" sz="4800" cap="none" dirty="0" smtClean="0">
                <a:solidFill>
                  <a:srgbClr val="FF0000"/>
                </a:solidFill>
              </a:rPr>
              <a:t>by the end of the topic the learner should be able to:</a:t>
            </a:r>
          </a:p>
          <a:p>
            <a:pPr marL="685800" lvl="0" indent="-685800">
              <a:buFont typeface="Wingdings" pitchFamily="2" charset="2"/>
              <a:buChar char="Ø"/>
            </a:pPr>
            <a:r>
              <a:rPr lang="en-US" sz="4800" cap="none" dirty="0" smtClean="0">
                <a:solidFill>
                  <a:schemeClr val="tx1"/>
                </a:solidFill>
              </a:rPr>
              <a:t>define displacement, speed, velocity and acceleration</a:t>
            </a:r>
          </a:p>
          <a:p>
            <a:pPr marL="685800" lvl="0" indent="-685800">
              <a:buFont typeface="Wingdings" pitchFamily="2" charset="2"/>
              <a:buChar char="Ø"/>
            </a:pPr>
            <a:r>
              <a:rPr lang="en-US" sz="4800" cap="none" dirty="0" smtClean="0">
                <a:solidFill>
                  <a:schemeClr val="tx1"/>
                </a:solidFill>
              </a:rPr>
              <a:t>distinguish between: </a:t>
            </a:r>
          </a:p>
          <a:p>
            <a:pPr lvl="0"/>
            <a:r>
              <a:rPr lang="en-US" sz="4800" cap="none" dirty="0" smtClean="0">
                <a:solidFill>
                  <a:schemeClr val="tx1"/>
                </a:solidFill>
              </a:rPr>
              <a:t>               i) distance and displacement</a:t>
            </a:r>
          </a:p>
          <a:p>
            <a:pPr lvl="0"/>
            <a:r>
              <a:rPr lang="en-US" sz="4800" cap="none" dirty="0">
                <a:solidFill>
                  <a:schemeClr val="tx1"/>
                </a:solidFill>
              </a:rPr>
              <a:t> </a:t>
            </a:r>
            <a:r>
              <a:rPr lang="en-US" sz="4800" cap="none" dirty="0" smtClean="0">
                <a:solidFill>
                  <a:schemeClr val="tx1"/>
                </a:solidFill>
              </a:rPr>
              <a:t>              ii) speed and velocity</a:t>
            </a:r>
          </a:p>
          <a:p>
            <a:pPr marL="685800" lvl="0" indent="-685800">
              <a:buFont typeface="Wingdings" pitchFamily="2" charset="2"/>
              <a:buChar char="Ø"/>
            </a:pPr>
            <a:r>
              <a:rPr lang="en-US" sz="4800" cap="none" dirty="0" smtClean="0">
                <a:solidFill>
                  <a:schemeClr val="tx1"/>
                </a:solidFill>
              </a:rPr>
              <a:t>determine velocity and acceleration</a:t>
            </a:r>
          </a:p>
          <a:p>
            <a:pPr marL="685800" lvl="0" indent="-685800">
              <a:buFont typeface="Wingdings" pitchFamily="2" charset="2"/>
              <a:buChar char="Ø"/>
            </a:pPr>
            <a:r>
              <a:rPr lang="en-US" sz="4800" cap="none" dirty="0" smtClean="0">
                <a:solidFill>
                  <a:schemeClr val="tx1"/>
                </a:solidFill>
              </a:rPr>
              <a:t>plot and draw graphs of linear motion (distance and velocity time graphs)</a:t>
            </a:r>
          </a:p>
          <a:p>
            <a:pPr marL="685800" lvl="0" indent="-685800">
              <a:buFont typeface="Wingdings" pitchFamily="2" charset="2"/>
              <a:buChar char="Ø"/>
            </a:pPr>
            <a:r>
              <a:rPr lang="en-US" sz="4800" cap="none" dirty="0" smtClean="0">
                <a:solidFill>
                  <a:schemeClr val="tx1"/>
                </a:solidFill>
              </a:rPr>
              <a:t>interpret graphs of linear motion</a:t>
            </a:r>
          </a:p>
          <a:p>
            <a:pPr marL="685800" lvl="0" indent="-685800">
              <a:buFont typeface="Wingdings" pitchFamily="2" charset="2"/>
              <a:buChar char="Ø"/>
            </a:pPr>
            <a:r>
              <a:rPr lang="en-US" sz="4800" cap="none" dirty="0" smtClean="0">
                <a:solidFill>
                  <a:schemeClr val="tx1"/>
                </a:solidFill>
              </a:rPr>
              <a:t>define relative speed</a:t>
            </a:r>
          </a:p>
          <a:p>
            <a:pPr marL="685800" lvl="0" indent="-685800">
              <a:buFont typeface="Wingdings" pitchFamily="2" charset="2"/>
              <a:buChar char="Ø"/>
            </a:pPr>
            <a:r>
              <a:rPr lang="en-US" sz="4800" cap="none" dirty="0" smtClean="0">
                <a:solidFill>
                  <a:schemeClr val="tx1"/>
                </a:solidFill>
              </a:rPr>
              <a:t>solve the problems involving relative speed.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6147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4" y="0"/>
            <a:ext cx="12093526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Solution</a:t>
            </a:r>
          </a:p>
          <a:p>
            <a:pPr marL="0" indent="0">
              <a:buNone/>
            </a:pPr>
            <a:r>
              <a:rPr lang="en-US" sz="4000" b="1" dirty="0" smtClean="0"/>
              <a:t>a) First break the figure into 4 shapes as shown then find their areas to get the total distance.</a:t>
            </a:r>
          </a:p>
          <a:p>
            <a:r>
              <a:rPr lang="en-US" sz="4000" b="1" dirty="0"/>
              <a:t> </a:t>
            </a:r>
            <a:r>
              <a:rPr lang="en-US" sz="4000" dirty="0"/>
              <a:t>A=21​×10×15=75m</a:t>
            </a:r>
          </a:p>
          <a:p>
            <a:r>
              <a:rPr lang="en-US" sz="4000" dirty="0"/>
              <a:t>B=10×15=150m</a:t>
            </a:r>
          </a:p>
          <a:p>
            <a:r>
              <a:rPr lang="en-US" sz="4000" i="1" dirty="0"/>
              <a:t>C</a:t>
            </a:r>
            <a:r>
              <a:rPr lang="en-US" sz="4000" dirty="0"/>
              <a:t>=21​(15+25)×10=200m</a:t>
            </a:r>
          </a:p>
          <a:p>
            <a:r>
              <a:rPr lang="en-US" sz="4000" i="1" dirty="0"/>
              <a:t>D</a:t>
            </a:r>
            <a:r>
              <a:rPr lang="en-US" sz="4000" dirty="0"/>
              <a:t>=21​×20×25=250m</a:t>
            </a:r>
          </a:p>
          <a:p>
            <a:pPr marL="0" indent="0">
              <a:buNone/>
            </a:pPr>
            <a:r>
              <a:rPr lang="en-US" sz="4000" dirty="0"/>
              <a:t>Therefore, the </a:t>
            </a:r>
            <a:r>
              <a:rPr lang="en-US" sz="4000" b="1" dirty="0"/>
              <a:t>total distance travelled</a:t>
            </a:r>
            <a:r>
              <a:rPr lang="en-US" sz="4000" dirty="0"/>
              <a:t> is: 75+150+200+250=</a:t>
            </a:r>
            <a:r>
              <a:rPr lang="en-US" sz="4000" dirty="0">
                <a:solidFill>
                  <a:srgbClr val="FFFF00"/>
                </a:solidFill>
              </a:rPr>
              <a:t>675m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9" t="31066" r="15097" b="20037"/>
          <a:stretch/>
        </p:blipFill>
        <p:spPr bwMode="auto">
          <a:xfrm>
            <a:off x="6312579" y="1966413"/>
            <a:ext cx="3892778" cy="2687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6642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b) </a:t>
                </a:r>
                <a:r>
                  <a:rPr lang="en-US" sz="3200" dirty="0" smtClean="0"/>
                  <a:t>To find the maximum acceleration we will work on only the two parts where there was acceleration then compare.      </a:t>
                </a:r>
                <a:endParaRPr lang="en-US" sz="32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3200" dirty="0" smtClean="0"/>
                  <a:t>acceleration between 0s and 10s =</a:t>
                </a:r>
                <a:r>
                  <a:rPr lang="en-US" sz="3200" dirty="0"/>
                  <a:t> </a:t>
                </a:r>
                <a:r>
                  <a:rPr lang="en-US" sz="3200" dirty="0" smtClean="0"/>
                  <a:t>gradient=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15−0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10−0</m:t>
                        </m:r>
                      </m:den>
                    </m:f>
                  </m:oMath>
                </a14:m>
                <a:r>
                  <a:rPr lang="en-US" sz="3200" dirty="0" smtClean="0"/>
                  <a:t> = </a:t>
                </a:r>
                <a:r>
                  <a:rPr lang="en-US" sz="3200" dirty="0"/>
                  <a:t>1.5m/s</a:t>
                </a:r>
                <a:r>
                  <a:rPr lang="en-US" sz="3200" baseline="30000" dirty="0"/>
                  <a:t>2 </a:t>
                </a:r>
                <a:endParaRPr lang="en-US" sz="3200" dirty="0"/>
              </a:p>
              <a:p>
                <a:pPr marL="0" indent="0">
                  <a:buNone/>
                </a:pPr>
                <a:endParaRPr lang="en-US" sz="36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US" sz="3200" dirty="0"/>
                  <a:t>acceleration between 20s and 30s = gradient</a:t>
                </a:r>
                <a:r>
                  <a:rPr lang="en-US" sz="32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25</m:t>
                        </m:r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</a:rPr>
                          <m:t>0−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=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1m/s</a:t>
                </a:r>
                <a:r>
                  <a:rPr lang="en-US" sz="3200" baseline="30000" dirty="0" smtClean="0"/>
                  <a:t>2</a:t>
                </a:r>
              </a:p>
              <a:p>
                <a:pPr marL="0" indent="0">
                  <a:buNone/>
                </a:pPr>
                <a:r>
                  <a:rPr lang="en-US" sz="3200" dirty="0"/>
                  <a:t>so the </a:t>
                </a:r>
                <a:r>
                  <a:rPr lang="en-US" sz="3200" b="1" dirty="0"/>
                  <a:t>maximum acceleration</a:t>
                </a:r>
                <a:r>
                  <a:rPr lang="en-US" sz="3200" dirty="0"/>
                  <a:t> is </a:t>
                </a:r>
                <a:r>
                  <a:rPr lang="en-US" sz="3200" dirty="0" smtClean="0"/>
                  <a:t>= </a:t>
                </a:r>
                <a:r>
                  <a:rPr lang="en-US" sz="3200" dirty="0"/>
                  <a:t>1.5m/s</a:t>
                </a:r>
                <a:r>
                  <a:rPr lang="en-US" sz="3200" baseline="30000" dirty="0"/>
                  <a:t>2 </a:t>
                </a:r>
                <a:endParaRPr lang="en-US" sz="3200" dirty="0"/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 rotWithShape="1">
                <a:blip r:embed="rId2"/>
                <a:stretch>
                  <a:fillRect l="-1250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521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593" y="262760"/>
            <a:ext cx="11887200" cy="5985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Relative Speed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sz="2800" b="1" dirty="0" smtClean="0"/>
              <a:t>this is the speed</a:t>
            </a:r>
            <a:r>
              <a:rPr lang="en-US" sz="2800" dirty="0"/>
              <a:t> of a moving body with respect to another. 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92D050"/>
                </a:solidFill>
              </a:rPr>
              <a:t>Bodies moving same direction relative speed is the difference of their respective speeds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92D050"/>
                </a:solidFill>
              </a:rPr>
              <a:t>Bodies moving opposite direction  relative speed is the sum of their respective speed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We use relative speed to mainly find the time taken to overtake a body a head with low speed  for bodies moving same direction by using the distance already covered before the later start.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C000"/>
                </a:solidFill>
              </a:rPr>
              <a:t>For bodies moving different direction we use the </a:t>
            </a:r>
            <a:r>
              <a:rPr lang="en-US" sz="2800" smtClean="0">
                <a:solidFill>
                  <a:srgbClr val="FFC000"/>
                </a:solidFill>
              </a:rPr>
              <a:t>distance uncovered </a:t>
            </a:r>
            <a:r>
              <a:rPr lang="en-US" sz="2800" dirty="0" smtClean="0">
                <a:solidFill>
                  <a:srgbClr val="FFC000"/>
                </a:solidFill>
              </a:rPr>
              <a:t>by the earlier body and relative speed to find time taken to meet.</a:t>
            </a:r>
          </a:p>
        </p:txBody>
      </p:sp>
    </p:spTree>
    <p:extLst>
      <p:ext uri="{BB962C8B-B14F-4D97-AF65-F5344CB8AC3E}">
        <p14:creationId xmlns:p14="http://schemas.microsoft.com/office/powerpoint/2010/main" val="3274198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</p:spPr>
            <p:txBody>
              <a:bodyPr>
                <a:normAutofit fontScale="25000" lnSpcReduction="20000"/>
              </a:bodyPr>
              <a:lstStyle/>
              <a:p>
                <a:pPr marL="457200" lvl="1" indent="0">
                  <a:buNone/>
                </a:pPr>
                <a:r>
                  <a:rPr lang="en-US" sz="9600" dirty="0" smtClean="0">
                    <a:solidFill>
                      <a:srgbClr val="FF0000"/>
                    </a:solidFill>
                  </a:rPr>
                  <a:t>Movement in same direction</a:t>
                </a:r>
              </a:p>
              <a:p>
                <a:pPr marL="457200" lvl="1" indent="0">
                  <a:buNone/>
                </a:pPr>
                <a:r>
                  <a:rPr lang="en-US" sz="9600" dirty="0" smtClean="0">
                    <a:solidFill>
                      <a:srgbClr val="FFC000"/>
                    </a:solidFill>
                  </a:rPr>
                  <a:t>Example5</a:t>
                </a:r>
              </a:p>
              <a:p>
                <a:pPr marL="0" indent="0">
                  <a:buNone/>
                </a:pPr>
                <a:r>
                  <a:rPr lang="en-US" sz="9600" dirty="0"/>
                  <a:t>A van left Nairobi for </a:t>
                </a:r>
                <a:r>
                  <a:rPr lang="en-US" sz="9600" dirty="0" err="1"/>
                  <a:t>kakamega</a:t>
                </a:r>
                <a:r>
                  <a:rPr lang="en-US" sz="9600" dirty="0"/>
                  <a:t> at an average speed of 80 km/h. After half an hour, a car left Nairobi for </a:t>
                </a:r>
                <a:r>
                  <a:rPr lang="en-US" sz="9600" dirty="0" err="1"/>
                  <a:t>Kakamega</a:t>
                </a:r>
                <a:r>
                  <a:rPr lang="en-US" sz="9600" dirty="0"/>
                  <a:t> at a speed of 100 km/h.</a:t>
                </a:r>
              </a:p>
              <a:p>
                <a:pPr marL="457200" lvl="0" indent="-457200">
                  <a:buFont typeface="+mj-lt"/>
                  <a:buAutoNum type="alphaLcParenR"/>
                </a:pPr>
                <a:r>
                  <a:rPr lang="en-US" sz="9600" dirty="0"/>
                  <a:t>Find the relative speed of the two vehicles.</a:t>
                </a:r>
              </a:p>
              <a:p>
                <a:pPr marL="457200" lvl="0" indent="-457200">
                  <a:buFont typeface="+mj-lt"/>
                  <a:buAutoNum type="alphaLcParenR"/>
                </a:pPr>
                <a:r>
                  <a:rPr lang="en-US" sz="9600" dirty="0"/>
                  <a:t>How far from Nairobi did the car over take the van </a:t>
                </a:r>
                <a:endParaRPr lang="en-US" sz="9600" dirty="0" smtClean="0"/>
              </a:p>
              <a:p>
                <a:pPr marL="0" lvl="0" indent="0">
                  <a:buNone/>
                </a:pPr>
                <a:r>
                  <a:rPr lang="en-US" sz="9600" dirty="0" smtClean="0">
                    <a:solidFill>
                      <a:srgbClr val="FF0000"/>
                    </a:solidFill>
                  </a:rPr>
                  <a:t>Solution</a:t>
                </a:r>
              </a:p>
              <a:p>
                <a:pPr marL="0" indent="0">
                  <a:buNone/>
                </a:pPr>
                <a:r>
                  <a:rPr lang="en-US" sz="9600" dirty="0" smtClean="0">
                    <a:solidFill>
                      <a:srgbClr val="FF0000"/>
                    </a:solidFill>
                  </a:rPr>
                  <a:t>a) </a:t>
                </a:r>
                <a:r>
                  <a:rPr lang="en-US" sz="9600" dirty="0"/>
                  <a:t>Relative speed = difference between the speeds</a:t>
                </a:r>
              </a:p>
              <a:p>
                <a:pPr marL="0" indent="0">
                  <a:buNone/>
                </a:pPr>
                <a:r>
                  <a:rPr lang="en-US" sz="9600" dirty="0"/>
                  <a:t>                           = 100 – 80</a:t>
                </a:r>
              </a:p>
              <a:p>
                <a:pPr marL="0" indent="0">
                  <a:buNone/>
                </a:pPr>
                <a:r>
                  <a:rPr lang="en-US" sz="9600" dirty="0"/>
                  <a:t>                           = 20 </a:t>
                </a:r>
                <a:r>
                  <a:rPr lang="en-US" sz="9600" dirty="0" smtClean="0"/>
                  <a:t>km/h</a:t>
                </a:r>
              </a:p>
              <a:p>
                <a:pPr marL="0" indent="0">
                  <a:buNone/>
                </a:pPr>
                <a:r>
                  <a:rPr lang="en-US" sz="9600" dirty="0" smtClean="0">
                    <a:solidFill>
                      <a:srgbClr val="FF0000"/>
                    </a:solidFill>
                  </a:rPr>
                  <a:t>b) </a:t>
                </a:r>
                <a:r>
                  <a:rPr lang="en-US" sz="9600" dirty="0"/>
                  <a:t>Distance covered by the van in 30 minutes</a:t>
                </a:r>
              </a:p>
              <a:p>
                <a:pPr marL="0" indent="0">
                  <a:buNone/>
                </a:pPr>
                <a:r>
                  <a:rPr lang="en-US" sz="9600" dirty="0"/>
                  <a:t>                          Distance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9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9600" i="1">
                            <a:latin typeface="Cambria Math"/>
                          </a:rPr>
                          <m:t>30</m:t>
                        </m:r>
                      </m:num>
                      <m:den>
                        <m:r>
                          <a:rPr lang="en-US" sz="9600" i="1">
                            <a:latin typeface="Cambria Math"/>
                          </a:rPr>
                          <m:t>60</m:t>
                        </m:r>
                      </m:den>
                    </m:f>
                    <m:r>
                      <a:rPr lang="en-US" sz="9600" i="1">
                        <a:latin typeface="Cambria Math"/>
                      </a:rPr>
                      <m:t> </m:t>
                    </m:r>
                    <m:r>
                      <a:rPr lang="en-US" sz="9600" i="1">
                        <a:latin typeface="Cambria Math"/>
                      </a:rPr>
                      <m:t>𝑥</m:t>
                    </m:r>
                    <m:r>
                      <a:rPr lang="en-US" sz="9600" i="1">
                        <a:latin typeface="Cambria Math"/>
                      </a:rPr>
                      <m:t> 80=40 </m:t>
                    </m:r>
                    <m:r>
                      <a:rPr lang="en-US" sz="9600" i="1">
                        <a:latin typeface="Cambria Math"/>
                      </a:rPr>
                      <m:t>𝑘𝑚</m:t>
                    </m:r>
                    <m:r>
                      <a:rPr lang="en-US" sz="9600" i="1">
                        <a:latin typeface="Cambria Math"/>
                      </a:rPr>
                      <m:t> </m:t>
                    </m:r>
                  </m:oMath>
                </a14:m>
                <a:endParaRPr lang="en-US" sz="9600" dirty="0"/>
              </a:p>
              <a:p>
                <a:pPr marL="0" indent="0">
                  <a:buNone/>
                </a:pPr>
                <a:r>
                  <a:rPr lang="en-US" sz="9600" dirty="0"/>
                  <a:t>Time taken for car to overtake </a:t>
                </a:r>
                <a:r>
                  <a:rPr lang="en-US" sz="9600" dirty="0" err="1"/>
                  <a:t>matatu</a:t>
                </a:r>
                <a:r>
                  <a:rPr lang="en-US" sz="9600" dirty="0"/>
                  <a:t> </a:t>
                </a:r>
                <a14:m>
                  <m:oMath xmlns:m="http://schemas.openxmlformats.org/officeDocument/2006/math">
                    <m:r>
                      <a:rPr lang="en-US" sz="9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9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9600" i="1">
                            <a:latin typeface="Cambria Math"/>
                          </a:rPr>
                          <m:t>40</m:t>
                        </m:r>
                      </m:num>
                      <m:den>
                        <m:r>
                          <a:rPr lang="en-US" sz="9600" i="1"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endParaRPr lang="en-US" sz="9600" dirty="0"/>
              </a:p>
              <a:p>
                <a:pPr marL="0" indent="0">
                  <a:buNone/>
                </a:pPr>
                <a:r>
                  <a:rPr lang="en-US" sz="9600" dirty="0"/>
                  <a:t> </a:t>
                </a:r>
              </a:p>
              <a:p>
                <a:pPr marL="0" indent="0">
                  <a:buNone/>
                </a:pPr>
                <a:r>
                  <a:rPr lang="en-US" sz="9600" dirty="0"/>
                  <a:t>                                                                      = 2 hours</a:t>
                </a:r>
              </a:p>
              <a:p>
                <a:pPr marL="0" indent="0">
                  <a:buNone/>
                </a:pPr>
                <a:r>
                  <a:rPr lang="en-US" sz="9600" dirty="0"/>
                  <a:t>Distance from Nairobi = 2 x 100    =</a:t>
                </a:r>
                <a:r>
                  <a:rPr lang="en-US" sz="9600" dirty="0">
                    <a:solidFill>
                      <a:srgbClr val="FF0000"/>
                    </a:solidFill>
                  </a:rPr>
                  <a:t>200 km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lvl="0" indent="0">
                  <a:buNone/>
                </a:pP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lvl="0" indent="0">
                  <a:buNone/>
                </a:pPr>
                <a:endParaRPr lang="en-US" sz="2800" dirty="0"/>
              </a:p>
              <a:p>
                <a:pPr marL="971550" lvl="1" indent="-514350">
                  <a:buFont typeface="+mj-lt"/>
                  <a:buAutoNum type="alphaLcParenR"/>
                </a:pPr>
                <a:endParaRPr lang="en-US" sz="3200" dirty="0" smtClean="0">
                  <a:solidFill>
                    <a:srgbClr val="FFC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  <a:p>
                <a:pPr marL="457200" lvl="1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 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 rotWithShape="1">
                <a:blip r:embed="rId2"/>
                <a:stretch>
                  <a:fillRect l="-750" t="-1778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39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7576"/>
                <a:ext cx="12088906" cy="675042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FF0000"/>
                    </a:solidFill>
                  </a:rPr>
                  <a:t>Movement in different direction</a:t>
                </a:r>
              </a:p>
              <a:p>
                <a:pPr marL="0" indent="0">
                  <a:buNone/>
                </a:pPr>
                <a:r>
                  <a:rPr lang="en-US" sz="2400" dirty="0"/>
                  <a:t>A truck left </a:t>
                </a:r>
                <a:r>
                  <a:rPr lang="en-US" sz="2400" dirty="0" err="1"/>
                  <a:t>Nyeri</a:t>
                </a:r>
                <a:r>
                  <a:rPr lang="en-US" sz="2400" dirty="0"/>
                  <a:t> at 7.00 am for Nairobi at an average speed of 60 km/h. At 8.00 am a bus left Nairobi for </a:t>
                </a:r>
                <a:r>
                  <a:rPr lang="en-US" sz="2400" dirty="0" err="1"/>
                  <a:t>Nyeri</a:t>
                </a:r>
                <a:r>
                  <a:rPr lang="en-US" sz="2400" dirty="0"/>
                  <a:t> at speed of 120 km/h .How far from </a:t>
                </a:r>
                <a:r>
                  <a:rPr lang="en-US" sz="2400" dirty="0" err="1"/>
                  <a:t>nyeri</a:t>
                </a:r>
                <a:r>
                  <a:rPr lang="en-US" sz="2400" dirty="0"/>
                  <a:t> did the vehicles meet if </a:t>
                </a:r>
                <a:r>
                  <a:rPr lang="en-US" sz="2400" dirty="0" err="1"/>
                  <a:t>Nyeri</a:t>
                </a:r>
                <a:r>
                  <a:rPr lang="en-US" sz="2400" dirty="0"/>
                  <a:t> is 160 km from Nairobi?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</a:t>
                </a:r>
              </a:p>
              <a:p>
                <a:pPr marL="0" indent="0">
                  <a:buNone/>
                </a:pPr>
                <a:r>
                  <a:rPr lang="en-US" sz="2400" dirty="0"/>
                  <a:t>Distance covered by the </a:t>
                </a:r>
                <a:r>
                  <a:rPr lang="en-US" sz="2400" dirty="0" smtClean="0"/>
                  <a:t>truck  </a:t>
                </a:r>
                <a:r>
                  <a:rPr lang="en-US" sz="2400" dirty="0"/>
                  <a:t>in 1 hour = 1 x 60 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= 60 km</a:t>
                </a:r>
              </a:p>
              <a:p>
                <a:pPr marL="0" indent="0">
                  <a:buNone/>
                </a:pPr>
                <a:r>
                  <a:rPr lang="en-US" sz="2400" dirty="0"/>
                  <a:t>Distance between the two vehicle at 8.00 am = 160 – 6</a:t>
                </a:r>
                <a:r>
                  <a:rPr lang="en-US" sz="2400" dirty="0" smtClean="0"/>
                  <a:t>0 = </a:t>
                </a:r>
                <a:r>
                  <a:rPr lang="en-US" sz="2400" dirty="0"/>
                  <a:t>100km</a:t>
                </a:r>
              </a:p>
              <a:p>
                <a:pPr marL="0" indent="0">
                  <a:buNone/>
                </a:pPr>
                <a:r>
                  <a:rPr lang="en-US" sz="2400" dirty="0"/>
                  <a:t>Relative speed = 60 km/h + 120 </a:t>
                </a:r>
                <a:r>
                  <a:rPr lang="en-US" sz="2400" dirty="0" smtClean="0"/>
                  <a:t>km/h = 180km/</a:t>
                </a:r>
                <a:r>
                  <a:rPr lang="en-US" sz="2400" dirty="0" err="1" smtClean="0"/>
                  <a:t>hr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Time taken for the vehicle to meet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100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180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h𝑜𝑢𝑟𝑠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Distance from </a:t>
                </a:r>
                <a:r>
                  <a:rPr lang="en-US" sz="2400" dirty="0" err="1"/>
                  <a:t>Nyeri</a:t>
                </a:r>
                <a:r>
                  <a:rPr lang="en-US" sz="2400" dirty="0"/>
                  <a:t> = 60 </a:t>
                </a:r>
                <a:r>
                  <a:rPr lang="en-US" sz="2400" dirty="0" smtClean="0"/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 x 60  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       </a:t>
                </a:r>
                <a:r>
                  <a:rPr lang="en-US" sz="2400" dirty="0"/>
                  <a:t>= 60 + 33.3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               </a:t>
                </a:r>
                <a:r>
                  <a:rPr lang="en-US" sz="2400" dirty="0"/>
                  <a:t>= 93.3 km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32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7576"/>
                <a:ext cx="12088906" cy="6750424"/>
              </a:xfrm>
              <a:blipFill rotWithShape="1">
                <a:blip r:embed="rId2"/>
                <a:stretch>
                  <a:fillRect l="-756" t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53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45782" cy="1039091"/>
          </a:xfrm>
        </p:spPr>
        <p:txBody>
          <a:bodyPr>
            <a:normAutofit fontScale="90000"/>
          </a:bodyPr>
          <a:lstStyle/>
          <a:p>
            <a:pPr lvl="0"/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en-US" sz="4800" cap="none" dirty="0">
                <a:solidFill>
                  <a:schemeClr val="tx1"/>
                </a:solidFill>
              </a:rPr>
              <a:t/>
            </a:r>
            <a:br>
              <a:rPr lang="en-US" sz="4800" cap="none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847165"/>
            <a:ext cx="12192000" cy="6010835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Q1</a:t>
            </a:r>
            <a:r>
              <a:rPr lang="en-US" sz="3200" dirty="0"/>
              <a:t>The distance between two towns A and B is 460 km. a minibus left town A at 8.45 am and travelled towards Bat an average speed of 65km/hr. A </a:t>
            </a:r>
            <a:r>
              <a:rPr lang="en-US" sz="3200" dirty="0" err="1"/>
              <a:t>matatu</a:t>
            </a:r>
            <a:r>
              <a:rPr lang="en-US" sz="3200" dirty="0"/>
              <a:t> left B at 10.55 am on the same day and travelled towards A at an average speed of 80km/hr.</a:t>
            </a:r>
          </a:p>
          <a:p>
            <a:pPr marL="514350" lvl="0" indent="-514350">
              <a:buAutoNum type="alphaLcParenR"/>
            </a:pPr>
            <a:r>
              <a:rPr lang="en-US" sz="3200" dirty="0" smtClean="0"/>
              <a:t>How </a:t>
            </a:r>
            <a:r>
              <a:rPr lang="en-US" sz="3200" dirty="0"/>
              <a:t>far from town B did they meet?	</a:t>
            </a:r>
            <a:endParaRPr lang="en-US" sz="3200" dirty="0" smtClean="0"/>
          </a:p>
          <a:p>
            <a:pPr marL="0" lvl="0" indent="0">
              <a:buNone/>
            </a:pPr>
            <a:r>
              <a:rPr lang="en-US" sz="2800" dirty="0"/>
              <a:t>					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lvl="0" indent="0">
              <a:buNone/>
            </a:pPr>
            <a:r>
              <a:rPr lang="en-US" sz="2800" dirty="0"/>
              <a:t>							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lvl="0" indent="0">
              <a:buNone/>
            </a:pPr>
            <a:endParaRPr 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5351288"/>
                  </p:ext>
                </p:extLst>
              </p:nvPr>
            </p:nvGraphicFramePr>
            <p:xfrm>
              <a:off x="146957" y="2122714"/>
              <a:ext cx="11087100" cy="476995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087100"/>
                  </a:tblGrid>
                  <a:tr h="4769958">
                    <a:tc>
                      <a:txBody>
                        <a:bodyPr/>
                        <a:lstStyle/>
                        <a:p>
                          <a:pPr marL="342900" marR="0" lvl="0" indent="-34290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Times New Roman"/>
                            <a:buAutoNum type="alphaLcParenBoth"/>
                          </a:pPr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effectLst/>
                                  <a:latin typeface="Cambria Math"/>
                                </a:rPr>
                                <m:t>𝐷𝑖𝑠𝑡𝑎𝑛𝑐𝑒</m:t>
                              </m:r>
                              <m:r>
                                <a:rPr lang="en-US" sz="2000" smtClean="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smtClean="0">
                                  <a:effectLst/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sz="2000" smtClean="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effectLst/>
                                  <a:latin typeface="Cambria Math"/>
                                </a:rPr>
                                <m:t>minibus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𝑏𝑒𝑓𝑜𝑟𝑒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effectLst/>
                                  <a:latin typeface="Cambria Math"/>
                                </a:rPr>
                                <m:t>matatu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𝑠𝑡𝑎𝑟𝑡𝑒𝑑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=65 ×2</m:t>
                              </m:r>
                              <m:f>
                                <m:fPr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marL="22860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                                                                  =140.83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𝑘𝑚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marL="22860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𝐷𝑖𝑠𝑡𝑎𝑛𝑐𝑒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𝑠h𝑎𝑟𝑒𝑑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=460−140.83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marL="22860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                                  =319.17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𝑘𝑚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marL="22860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𝑇𝑖𝑚𝑒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𝑡𝑜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𝑚𝑒𝑒𝑡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319.17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𝑘𝑚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145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marL="22860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                          </m:t>
                              </m:r>
                              <m:r>
                                <a:rPr lang="en-US" sz="2000" b="0" i="0" smtClean="0">
                                  <a:effectLst/>
                                  <a:latin typeface="Cambria Math"/>
                                </a:rPr>
                                <m:t>                                                          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 =2.2012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h𝑟𝑠</m:t>
                              </m:r>
                            </m:oMath>
                          </a14:m>
                          <a:r>
                            <a:rPr lang="en-US" sz="2000" dirty="0" smtClean="0">
                              <a:effectLst/>
                            </a:rPr>
                            <a:t> = 2hr 12 minutes</a:t>
                          </a:r>
                          <a:endParaRPr lang="en-US" sz="2000" dirty="0">
                            <a:effectLst/>
                          </a:endParaRPr>
                        </a:p>
                        <a:p>
                          <a:pPr marL="22860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𝐷𝑖𝑠𝑡𝑎𝑛𝑐𝑒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𝑓𝑟𝑜𝑚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𝐵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 =80 ×2.2012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marL="22860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                                    =176.09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𝑘𝑚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marL="22860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14300" marR="114300" marT="0" marB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5351288"/>
                  </p:ext>
                </p:extLst>
              </p:nvPr>
            </p:nvGraphicFramePr>
            <p:xfrm>
              <a:off x="146957" y="2122714"/>
              <a:ext cx="11087100" cy="476995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087100"/>
                  </a:tblGrid>
                  <a:tr h="47699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00117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/>
              <a:t>b) </a:t>
            </a:r>
            <a:r>
              <a:rPr lang="en-US" sz="3600" dirty="0">
                <a:solidFill>
                  <a:srgbClr val="FF0000"/>
                </a:solidFill>
              </a:rPr>
              <a:t>At what time did the two vehicles meet?</a:t>
            </a:r>
            <a:r>
              <a:rPr lang="en-US" sz="3600" dirty="0"/>
              <a:t>						</a:t>
            </a:r>
          </a:p>
          <a:p>
            <a:pPr marL="0" indent="0">
              <a:buNone/>
            </a:pPr>
            <a:endParaRPr lang="en-US" sz="36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7718747"/>
                  </p:ext>
                </p:extLst>
              </p:nvPr>
            </p:nvGraphicFramePr>
            <p:xfrm>
              <a:off x="1103313" y="1175657"/>
              <a:ext cx="8947150" cy="475161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947150"/>
                  </a:tblGrid>
                  <a:tr h="4751614">
                    <a:tc>
                      <a:txBody>
                        <a:bodyPr/>
                        <a:lstStyle/>
                        <a:p>
                          <a:pPr marL="342900" marR="0" lvl="0" indent="-34290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Times New Roman"/>
                            <a:buAutoNum type="alphaLcParenBoth"/>
                          </a:pPr>
                          <a14:m>
                            <m:oMath xmlns:m="http://schemas.openxmlformats.org/officeDocument/2006/math">
                              <m:r>
                                <a:rPr lang="en-US" sz="2800" smtClean="0">
                                  <a:effectLst/>
                                  <a:latin typeface="Cambria Math"/>
                                </a:rPr>
                                <m:t>𝑇𝑖𝑚𝑒</m:t>
                              </m:r>
                              <m:r>
                                <a:rPr lang="en-US" sz="2800" smtClean="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effectLst/>
                                  <a:latin typeface="Cambria Math"/>
                                </a:rPr>
                                <m:t>taken</m:t>
                              </m:r>
                              <m:r>
                                <a:rPr lang="en-US" sz="2800" b="0" i="0" smtClean="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effectLst/>
                                  <a:latin typeface="Cambria Math"/>
                                </a:rPr>
                                <m:t>to</m:t>
                              </m:r>
                              <m:r>
                                <a:rPr lang="en-US" sz="2800" b="0" i="0" smtClean="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effectLst/>
                                  <a:latin typeface="Cambria Math"/>
                                </a:rPr>
                                <m:t>meet</m:t>
                              </m:r>
                              <m:r>
                                <a:rPr lang="en-US" sz="2800">
                                  <a:effectLst/>
                                  <a:latin typeface="Cambria Math"/>
                                </a:rPr>
                                <m:t>≈2</m:t>
                              </m:r>
                              <m:r>
                                <a:rPr lang="en-US" sz="2800">
                                  <a:effectLst/>
                                  <a:latin typeface="Cambria Math"/>
                                </a:rPr>
                                <m:t>h𝑟𝑠</m:t>
                              </m:r>
                              <m:r>
                                <a:rPr lang="en-US" sz="2800">
                                  <a:effectLst/>
                                  <a:latin typeface="Cambria Math"/>
                                </a:rPr>
                                <m:t> 12 </m:t>
                              </m:r>
                              <m:r>
                                <a:rPr lang="en-US" sz="2800">
                                  <a:effectLst/>
                                  <a:latin typeface="Cambria Math"/>
                                </a:rPr>
                                <m:t>𝑚𝑖𝑛𝑢𝑡𝑒𝑠</m:t>
                              </m:r>
                            </m:oMath>
                          </a14:m>
                          <a:endParaRPr lang="en-US" sz="2800" dirty="0">
                            <a:effectLst/>
                          </a:endParaRPr>
                        </a:p>
                        <a:p>
                          <a:pPr marL="22860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/>
                                  </a:rPr>
                                  <m:t>𝑀𝑒𝑒𝑡𝑖𝑛𝑔</m:t>
                                </m:r>
                                <m:r>
                                  <a:rPr lang="en-US" sz="28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800">
                                    <a:effectLst/>
                                    <a:latin typeface="Cambria Math"/>
                                  </a:rPr>
                                  <m:t>𝑡𝑖𝑚𝑒</m:t>
                                </m:r>
                                <m:r>
                                  <a:rPr lang="en-US" sz="2800">
                                    <a:effectLst/>
                                    <a:latin typeface="Cambria Math"/>
                                  </a:rPr>
                                  <m:t>=1055</m:t>
                                </m:r>
                                <m:r>
                                  <a:rPr lang="en-US" sz="2800">
                                    <a:effectLst/>
                                    <a:latin typeface="Cambria Math"/>
                                  </a:rPr>
                                  <m:t>h𝑟𝑠</m:t>
                                </m:r>
                                <m:r>
                                  <a:rPr lang="en-US" sz="2800">
                                    <a:effectLst/>
                                    <a:latin typeface="Cambria Math"/>
                                  </a:rPr>
                                  <m:t>+2</m:t>
                                </m:r>
                                <m:r>
                                  <a:rPr lang="en-US" sz="2800">
                                    <a:effectLst/>
                                    <a:latin typeface="Cambria Math"/>
                                  </a:rPr>
                                  <m:t>h𝑟𝑠</m:t>
                                </m:r>
                                <m:r>
                                  <a:rPr lang="en-US" sz="2800">
                                    <a:effectLst/>
                                    <a:latin typeface="Cambria Math"/>
                                  </a:rPr>
                                  <m:t> 12 </m:t>
                                </m:r>
                                <m:r>
                                  <a:rPr lang="en-US" sz="2800">
                                    <a:effectLst/>
                                    <a:latin typeface="Cambria Math"/>
                                  </a:rPr>
                                  <m:t>𝑚𝑖𝑛</m:t>
                                </m:r>
                              </m:oMath>
                            </m:oMathPara>
                          </a14:m>
                          <a:endParaRPr lang="en-US" sz="2800" dirty="0">
                            <a:effectLst/>
                          </a:endParaRPr>
                        </a:p>
                        <a:p>
                          <a:pPr marL="22860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/>
                                  </a:rPr>
                                  <m:t>                            =1307</m:t>
                                </m:r>
                                <m:r>
                                  <a:rPr lang="en-US" sz="2800">
                                    <a:effectLst/>
                                    <a:latin typeface="Cambria Math"/>
                                  </a:rPr>
                                  <m:t>h𝑟𝑠</m:t>
                                </m:r>
                              </m:oMath>
                            </m:oMathPara>
                          </a14:m>
                          <a:endParaRPr lang="en-US" sz="2800" dirty="0">
                            <a:effectLst/>
                          </a:endParaRPr>
                        </a:p>
                        <a:p>
                          <a:pPr marL="22860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/>
                                  </a:rPr>
                                  <m:t>                            =1.07</m:t>
                                </m:r>
                                <m:r>
                                  <a:rPr lang="en-US" sz="2800">
                                    <a:effectLst/>
                                    <a:latin typeface="Cambria Math"/>
                                  </a:rPr>
                                  <m:t>𝑝𝑚</m:t>
                                </m:r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14300" marR="114300" marT="0" marB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7718747"/>
                  </p:ext>
                </p:extLst>
              </p:nvPr>
            </p:nvGraphicFramePr>
            <p:xfrm>
              <a:off x="1103313" y="1175657"/>
              <a:ext cx="8947150" cy="475161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947150"/>
                  </a:tblGrid>
                  <a:tr h="47516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l="-68" t="-128" b="-12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5455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1356"/>
            <a:ext cx="12191999" cy="57966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c) A motorist started from his home at 9.15am on the same day and travelled to B at an average speed of 120km/hr. he arrived at the same time as the minibus. Calculate the distance from B to his home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1510647"/>
                  </p:ext>
                </p:extLst>
              </p:nvPr>
            </p:nvGraphicFramePr>
            <p:xfrm>
              <a:off x="189782" y="2156604"/>
              <a:ext cx="11611154" cy="484511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611154"/>
                  </a:tblGrid>
                  <a:tr h="4433977">
                    <a:tc>
                      <a:txBody>
                        <a:bodyPr/>
                        <a:lstStyle/>
                        <a:p>
                          <a:pPr marL="342900" marR="0" lvl="0" indent="-34290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Times New Roman"/>
                            <a:buAutoNum type="alphaLcParenBoth"/>
                            <a:tabLst>
                              <a:tab pos="4162425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effectLst/>
                                  <a:latin typeface="Cambria Math"/>
                                </a:rPr>
                                <m:t>𝑇𝑖𝑚𝑒</m:t>
                              </m:r>
                              <m:r>
                                <a:rPr lang="en-US" sz="2000" smtClean="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smtClean="0">
                                  <a:effectLst/>
                                  <a:latin typeface="Cambria Math"/>
                                </a:rPr>
                                <m:t>𝑡𝑎𝑘𝑒𝑛</m:t>
                              </m:r>
                              <m:r>
                                <a:rPr lang="en-US" sz="2000" smtClean="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smtClean="0">
                                  <a:effectLst/>
                                  <a:latin typeface="Cambria Math"/>
                                </a:rPr>
                                <m:t>𝑏𝑦</m:t>
                              </m:r>
                              <m:r>
                                <a:rPr lang="en-US" sz="2000" smtClean="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smtClean="0">
                                  <a:effectLst/>
                                  <a:latin typeface="Cambria Math"/>
                                </a:rPr>
                                <m:t>𝑚𝑖𝑛𝑖𝑏𝑢𝑠</m:t>
                              </m:r>
                              <m:r>
                                <a:rPr lang="en-US" sz="2000" smtClean="0">
                                  <a:effectLst/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460</m:t>
                                  </m:r>
                                </m:num>
                                <m:den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65</m:t>
                                  </m:r>
                                </m:den>
                              </m:f>
                            </m:oMath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marL="22860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1624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                                               ≈7 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h𝑟𝑠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 05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𝑚𝑖𝑛𝑢𝑡𝑒𝑠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marL="22860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1624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𝑇𝑖𝑚𝑒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𝑡𝑜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𝑟𝑒𝑎𝑐h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𝐵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= 0845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h𝑟𝑠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+7 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h𝑟𝑠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 5 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𝑚𝑖𝑛𝑠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marL="22860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1624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                                 =1550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h𝑟𝑠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marL="22860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1624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                                 = 3.50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𝑝𝑚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marL="22860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1624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𝑇𝑖𝑚𝑒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𝑜𝑓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𝑡h𝑒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𝑚𝑜𝑡𝑜𝑟𝑖𝑠𝑡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= 1550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h𝑟𝑠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−0915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h𝑟𝑠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marL="22860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1624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                                            =6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h𝑟𝑠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 35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𝑚𝑖𝑛𝑢𝑡𝑒𝑠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</a:endParaRPr>
                        </a:p>
                        <a:p>
                          <a:pPr marL="22860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tabLst>
                              <a:tab pos="41624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𝐷𝑖𝑠𝑡𝑎𝑛𝑐𝑒</m:t>
                                </m:r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= 120×6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60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 smtClean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 marL="22860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tabLst>
                              <a:tab pos="4162425" algn="l"/>
                            </a:tabLst>
                          </a:pPr>
                          <a:r>
                            <a:rPr lang="en-US" sz="2000" dirty="0" smtClean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                                                                                      </m:t>
                              </m:r>
                              <m:r>
                                <a:rPr lang="en-US" sz="20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=790</m:t>
                              </m:r>
                              <m:r>
                                <a:rPr lang="en-US" sz="20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𝑘𝑚</m:t>
                              </m:r>
                            </m:oMath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114300" marR="114300" marT="0" marB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1510647"/>
                  </p:ext>
                </p:extLst>
              </p:nvPr>
            </p:nvGraphicFramePr>
            <p:xfrm>
              <a:off x="189782" y="2156604"/>
              <a:ext cx="11611154" cy="484511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611154"/>
                  </a:tblGrid>
                  <a:tr h="48451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2"/>
                          <a:stretch>
                            <a:fillRect t="-1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03313" y="2670274"/>
            <a:ext cx="9460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3761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94" y="178676"/>
            <a:ext cx="11866178" cy="65164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Q2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 Narrow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 Narrow" pitchFamily="34" charset="0"/>
              </a:rPr>
              <a:t>The figure below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 Narrow" pitchFamily="34" charset="0"/>
              </a:rPr>
              <a:t>represents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 Narrow" pitchFamily="34" charset="0"/>
              </a:rPr>
              <a:t>a speed time graph for a cheetah which covered 825m in 40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 Narrow" pitchFamily="34" charset="0"/>
              </a:rPr>
              <a:t>seconds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Solution</a:t>
            </a:r>
          </a:p>
          <a:p>
            <a:pPr marL="0" indent="0">
              <a:buNone/>
            </a:pPr>
            <a:r>
              <a:rPr lang="en-US" dirty="0" smtClean="0"/>
              <a:t>a) </a:t>
            </a:r>
            <a:r>
              <a:rPr lang="en-US" dirty="0"/>
              <a:t>15m/s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48399"/>
            <a:ext cx="2824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 Narrow" pitchFamily="34" charset="0"/>
              </a:rPr>
              <a:t>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image1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t="15247" r="22755" b="63060"/>
          <a:stretch>
            <a:fillRect/>
          </a:stretch>
        </p:blipFill>
        <p:spPr bwMode="auto">
          <a:xfrm>
            <a:off x="672662" y="772510"/>
            <a:ext cx="4435366" cy="224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6024" y="3016469"/>
            <a:ext cx="1034129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145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 Narrow" pitchFamily="34" charset="0"/>
              </a:rPr>
              <a:t>a) State the speed of the cheetah when recording of its motion started 		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145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 Narrow" pitchFamily="34" charset="0"/>
              </a:rPr>
              <a:t>b) Calculate the maximum speed attained by the cheetah 				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145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 Narrow" pitchFamily="34" charset="0"/>
              </a:rPr>
              <a:t>c) Calculate the acceleration of the cheetah in: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1450" algn="l"/>
              </a:tabLs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 Narrow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 Narrow" pitchFamily="34" charset="0"/>
              </a:rPr>
              <a:t>                    i)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 Narrow" pitchFamily="34" charset="0"/>
              </a:rPr>
              <a:t>The first 10 seconds 					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145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 Narrow" pitchFamily="34" charset="0"/>
              </a:rPr>
              <a:t>                     ii)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 Narrow" pitchFamily="34" charset="0"/>
              </a:rPr>
              <a:t>The last 20 seconds 							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1450" algn="l"/>
              </a:tabLst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 Narrow" pitchFamily="34" charset="0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 Narrow" pitchFamily="34" charset="0"/>
              </a:rPr>
              <a:t>)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 Narrow" pitchFamily="34" charset="0"/>
              </a:rPr>
              <a:t>Calculate the average speed of the cheetah in first 20 seconds 			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46221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18503" t="19293" r="32432" b="8524"/>
          <a:stretch/>
        </p:blipFill>
        <p:spPr bwMode="auto">
          <a:xfrm>
            <a:off x="472967" y="850900"/>
            <a:ext cx="9806150" cy="5397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094578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024"/>
            <a:ext cx="11887200" cy="650837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Introduction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dirty="0" smtClean="0"/>
              <a:t>Linear motion is a one-dimensional motion along a straight </a:t>
            </a:r>
            <a:r>
              <a:rPr lang="en-US" sz="3600" dirty="0" err="1" smtClean="0"/>
              <a:t>line.There</a:t>
            </a:r>
            <a:r>
              <a:rPr lang="en-US" sz="3600" dirty="0" smtClean="0"/>
              <a:t> are two types of linear motion: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 </a:t>
            </a:r>
            <a:r>
              <a:rPr lang="en-US" sz="2800" dirty="0" smtClean="0"/>
              <a:t>               </a:t>
            </a:r>
            <a:r>
              <a:rPr lang="en-US" sz="2800" dirty="0">
                <a:solidFill>
                  <a:srgbClr val="FFC000"/>
                </a:solidFill>
              </a:rPr>
              <a:t>Uniform linear motion with constant velocity or zero </a:t>
            </a:r>
            <a:r>
              <a:rPr lang="en-US" sz="2800" dirty="0" smtClean="0">
                <a:solidFill>
                  <a:srgbClr val="FFC000"/>
                </a:solidFill>
              </a:rPr>
              <a:t>acceleration.</a:t>
            </a:r>
            <a:endParaRPr lang="en-US" sz="2800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         Non </a:t>
            </a:r>
            <a:r>
              <a:rPr lang="en-US" sz="2800" dirty="0">
                <a:solidFill>
                  <a:srgbClr val="FFC000"/>
                </a:solidFill>
              </a:rPr>
              <a:t>uniform linear motion with variable velocity or non-zero </a:t>
            </a:r>
            <a:r>
              <a:rPr lang="en-US" sz="2800" dirty="0" smtClean="0">
                <a:solidFill>
                  <a:srgbClr val="FFC000"/>
                </a:solidFill>
              </a:rPr>
              <a:t>acceleration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Lets take an example of a driver, he can decide to move with constant speed of 80km/</a:t>
            </a:r>
            <a:r>
              <a:rPr lang="en-US" sz="2800" dirty="0" err="1" smtClean="0"/>
              <a:t>hr</a:t>
            </a:r>
            <a:r>
              <a:rPr lang="en-US" sz="2800" dirty="0" smtClean="0"/>
              <a:t> along a route meaning he drives at zero acceleration. another one can be moving high speed then slow down and accelerate again. Who arrives faster?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4272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 Narrow" pitchFamily="34" charset="0"/>
              </a:rPr>
              <a:t>d) Calculate the average speed of the cheetah in first 20 seconds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1228" y="1566042"/>
                <a:ext cx="11466786" cy="468235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Average </a:t>
                </a:r>
                <a:r>
                  <a:rPr lang="en-US" dirty="0"/>
                  <a:t>speed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𝑡𝑜𝑡𝑎𝑙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𝑑𝑖𝑠𝑡𝑎𝑛𝑐𝑒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𝑐𝑜𝑣𝑒𝑟𝑒𝑑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𝑡𝑜𝑡𝑎𝑙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𝑡𝑖𝑚𝑒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𝑡𝑎𝑘𝑒𝑛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lv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den>
                        </m:f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15+30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×10+10×30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÷20</m:t>
                    </m:r>
                  </m:oMath>
                </a14:m>
                <a:endParaRPr lang="en-US" dirty="0" smtClean="0"/>
              </a:p>
              <a:p>
                <a:pPr marL="0" lvl="0" indent="0">
                  <a:buNone/>
                </a:pPr>
                <a:r>
                  <a:rPr lang="en-US" dirty="0" smtClean="0"/>
                  <a:t>                          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225+300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÷20</m:t>
                    </m:r>
                  </m:oMath>
                </a14:m>
                <a:endParaRPr lang="en-US" dirty="0" smtClean="0"/>
              </a:p>
              <a:p>
                <a:pPr marL="0" lv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=</a:t>
                </a:r>
                <a:r>
                  <a:rPr lang="en-US" dirty="0"/>
                  <a:t> 26.25 m/s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228" y="1566042"/>
                <a:ext cx="11466786" cy="4682358"/>
              </a:xfrm>
              <a:blipFill rotWithShape="1">
                <a:blip r:embed="rId2"/>
                <a:stretch>
                  <a:fillRect l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1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t="15247" r="22755" b="63060"/>
          <a:stretch>
            <a:fillRect/>
          </a:stretch>
        </p:blipFill>
        <p:spPr bwMode="auto">
          <a:xfrm>
            <a:off x="680587" y="1740651"/>
            <a:ext cx="2577620" cy="13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29647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LET’S MAKE MATHS FUN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THANKS FOR WATCHING MY VIDEOS AND GOD BLESS YOU.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REMEMBER TO SUBSCRIBE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0104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4130" y="-1"/>
                <a:ext cx="11914094" cy="669663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Distance</a:t>
                </a:r>
              </a:p>
              <a:p>
                <a:pPr marL="0" indent="0">
                  <a:buNone/>
                </a:pPr>
                <a:r>
                  <a:rPr lang="en-US" sz="2400" dirty="0"/>
                  <a:t>I</a:t>
                </a:r>
                <a:r>
                  <a:rPr lang="en-US" sz="2400" dirty="0" smtClean="0"/>
                  <a:t>s </a:t>
                </a:r>
                <a:r>
                  <a:rPr lang="en-US" sz="2400" dirty="0"/>
                  <a:t>the length of the path joining </a:t>
                </a:r>
                <a:r>
                  <a:rPr lang="en-US" sz="2400" dirty="0" smtClean="0"/>
                  <a:t>two points. 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displacement</a:t>
                </a:r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is </a:t>
                </a:r>
                <a:r>
                  <a:rPr lang="en-US" sz="2400" dirty="0"/>
                  <a:t>the distance in a specified direction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 </a:t>
                </a:r>
                <a:r>
                  <a:rPr lang="en-US" sz="2400" dirty="0" smtClean="0">
                    <a:solidFill>
                      <a:srgbClr val="FFC000"/>
                    </a:solidFill>
                  </a:rPr>
                  <a:t>therefore distance has only magnitude/size and no direction  while displacement has both magnitude and direction.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Speed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This is distance travelled per unit time. i.e. s=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Average speed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𝑡𝑜𝑡𝑎𝑙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𝑑𝑖𝑠𝑡𝑎𝑛𝑐𝑒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𝑐𝑜𝑣𝑒𝑟𝑒𝑑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𝑡𝑜𝑡𝑎𝑙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𝑡𝑖𝑚𝑒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𝑡𝑎𝑘𝑒𝑛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Velocity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This is speed in a given direction.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𝐴𝑣𝑒𝑟𝑎𝑔𝑒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𝑣𝑒𝑙𝑜𝑐𝑖𝑡𝑦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𝑖𝑛𝑖𝑡𝑖𝑎𝑙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𝑣𝑒𝑙𝑜𝑐𝑖𝑡𝑦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𝑓𝑖𝑛𝑎𝑙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𝑣𝑒𝑙𝑜𝑐𝑖𝑡𝑦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Acceleration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Rate of change of velocity.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𝐴𝑐𝑐𝑒𝑙𝑎𝑟𝑎𝑡𝑖𝑜𝑛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𝑐h𝑎𝑛𝑔𝑒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𝑖𝑛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𝑣𝑒𝑙𝑜𝑐𝑖𝑡𝑦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𝑡𝑖𝑚𝑒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𝑡𝑎𝑘𝑒𝑛</m:t>
                        </m:r>
                      </m:den>
                    </m:f>
                  </m:oMath>
                </a14:m>
                <a:r>
                  <a:rPr lang="en-US" sz="2400" dirty="0" smtClean="0"/>
                  <a:t>  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130" y="-1"/>
                <a:ext cx="11914094" cy="6696635"/>
              </a:xfrm>
              <a:blipFill rotWithShape="1">
                <a:blip r:embed="rId2"/>
                <a:stretch>
                  <a:fillRect l="-767" t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987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"/>
            <a:ext cx="12192000" cy="6858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Diagram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t="38052" r="39683" b="36213"/>
          <a:stretch/>
        </p:blipFill>
        <p:spPr bwMode="auto">
          <a:xfrm>
            <a:off x="364443" y="796109"/>
            <a:ext cx="4860700" cy="1963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3243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Example1</a:t>
                </a: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3200" dirty="0"/>
                  <a:t>A man walks for 40 minutes at 60 km/hour, then travels for two hours in a minibus at 80 km/hour. Finally, he travels by bus for one hour at 60 km/h. Find his speed for the whole journey .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FF0000"/>
                    </a:solidFill>
                  </a:rPr>
                  <a:t>Solution</a:t>
                </a:r>
              </a:p>
              <a:p>
                <a:pPr marL="0" indent="0">
                  <a:buNone/>
                </a:pPr>
                <a:r>
                  <a:rPr lang="en-US" sz="3200" dirty="0"/>
                  <a:t>Average speed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𝑑𝑖𝑠𝑡𝑎𝑛𝑐𝑒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𝑐𝑜𝑣𝑒𝑟𝑒𝑑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𝑡𝑖𝑚𝑒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𝑡𝑎𝑘𝑒𝑛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Total distance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40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60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 60 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𝑘𝑚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2 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 80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𝑘𝑚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1 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 60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𝑘𝑚</m:t>
                    </m:r>
                    <m:r>
                      <a:rPr lang="en-US" sz="3200" i="1">
                        <a:latin typeface="Cambria Math"/>
                      </a:rPr>
                      <m:t>=260 </m:t>
                    </m:r>
                    <m:r>
                      <a:rPr lang="en-US" sz="3200" i="1">
                        <a:latin typeface="Cambria Math"/>
                      </a:rPr>
                      <m:t>𝑘𝑚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Total time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+2+1=3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h𝑟𝑠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Average speed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260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den>
                    </m:f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 smtClean="0"/>
                  <a:t>            s  </a:t>
                </a:r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260 </m:t>
                        </m:r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</a:rPr>
                          <m:t> 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11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 =70.9 </m:t>
                    </m:r>
                    <m:r>
                      <a:rPr lang="en-US" sz="3200" i="1">
                        <a:latin typeface="Cambria Math"/>
                      </a:rPr>
                      <m:t>𝑘𝑚</m:t>
                    </m:r>
                    <m:r>
                      <a:rPr lang="en-US" sz="3200" i="1">
                        <a:latin typeface="Cambria Math"/>
                      </a:rPr>
                      <m:t>/</m:t>
                    </m:r>
                    <m:r>
                      <a:rPr lang="en-US" sz="3200" i="1">
                        <a:latin typeface="Cambria Math"/>
                      </a:rPr>
                      <m:t>h</m:t>
                    </m:r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 rotWithShape="1">
                <a:blip r:embed="rId2"/>
                <a:stretch>
                  <a:fillRect l="-1150" t="-1156" r="-1450" b="-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383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 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Example2.</a:t>
                </a:r>
                <a:endParaRPr lang="en-US" sz="16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A car moving in a given direction under constant acceleration. If its velocity at a certain time is 75 km /h and 10 seconds later its 90 km /hr. find its acceleration.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C000"/>
                    </a:solidFill>
                  </a:rPr>
                  <a:t>Solution</a:t>
                </a:r>
                <a:endParaRPr lang="en-US" sz="1600" dirty="0">
                  <a:solidFill>
                    <a:srgbClr val="FFC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𝐴𝑐𝑐𝑒𝑙𝑎𝑟𝑎𝑡𝑖𝑜𝑛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𝑐h𝑎𝑛𝑔𝑒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𝑖𝑛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𝑣𝑒𝑙𝑜𝑐𝑖𝑡𝑦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𝑡𝑖𝑚𝑒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𝑡𝑎𝑘𝑒𝑛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 90−75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𝑘𝑚</m:t>
                        </m:r>
                        <m:r>
                          <a:rPr lang="en-US" i="1">
                            <a:latin typeface="Cambria Math"/>
                          </a:rPr>
                          <m:t>/</m:t>
                        </m:r>
                        <m:r>
                          <a:rPr lang="en-US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10 </m:t>
                        </m:r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90−75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 1000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10 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 60 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 60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  </a:t>
                </a:r>
                <a:r>
                  <a:rPr lang="en-US" dirty="0" smtClean="0"/>
                  <a:t>a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Example3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car moving with a velocity of 50 km/h then the brakes are applied so that it stops after 20 seconds </a:t>
                </a:r>
                <a:r>
                  <a:rPr lang="en-US" dirty="0" smtClean="0"/>
                  <a:t>. Find the acceleration.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Solution</a:t>
                </a:r>
              </a:p>
              <a:p>
                <a:pPr marL="0" indent="0">
                  <a:buNone/>
                </a:pPr>
                <a:r>
                  <a:rPr lang="en-US" dirty="0"/>
                  <a:t>in this case the final velocity is 0 km/h and initial velocity is 50 km/h</a:t>
                </a:r>
                <a:r>
                  <a:rPr lang="en-US" dirty="0" smtClean="0"/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Acceleration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0−50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 1000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20 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 60 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 60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36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Negative acceleration is always referred to as </a:t>
                </a:r>
                <a:r>
                  <a:rPr lang="en-US" dirty="0">
                    <a:solidFill>
                      <a:srgbClr val="FF0000"/>
                    </a:solidFill>
                  </a:rPr>
                  <a:t>deceleration </a:t>
                </a:r>
                <a:r>
                  <a:rPr lang="en-US" dirty="0"/>
                  <a:t>or</a:t>
                </a:r>
                <a:r>
                  <a:rPr lang="en-US" dirty="0">
                    <a:solidFill>
                      <a:srgbClr val="FF0000"/>
                    </a:solidFill>
                  </a:rPr>
                  <a:t> retardation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 rotWithShape="1">
                <a:blip r:embed="rId2"/>
                <a:stretch>
                  <a:fillRect l="-450" t="-889" b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007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Distance time graph.</a:t>
            </a:r>
          </a:p>
          <a:p>
            <a:pPr marL="0" indent="0">
              <a:buNone/>
            </a:pPr>
            <a:r>
              <a:rPr lang="en-US" sz="3200" dirty="0"/>
              <a:t>When distance is plotted against time, a distance time graph is obtained.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5" descr="C:\Users\Reagan\Desktop\downloads\d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714" y="1906724"/>
            <a:ext cx="4523015" cy="3378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871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088906" cy="6858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Velocity—time Graph</a:t>
                </a:r>
                <a:endParaRPr lang="en-US" sz="1600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When velocity is plotted against time, a velocity time graph is obtained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sz="3100" dirty="0" smtClean="0"/>
                  <a:t>                                              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s=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sz="3100" dirty="0" smtClean="0"/>
              </a:p>
              <a:p>
                <a:pPr marL="457200" lvl="1" indent="0">
                  <a:buNone/>
                </a:pPr>
                <a:r>
                  <a:rPr lang="en-US" sz="3100" dirty="0" smtClean="0"/>
                  <a:t>                                               </a:t>
                </a:r>
                <a:r>
                  <a:rPr lang="en-US" sz="3100" dirty="0" smtClean="0">
                    <a:solidFill>
                      <a:srgbClr val="FFFF00"/>
                    </a:solidFill>
                  </a:rPr>
                  <a:t>d = s x t </a:t>
                </a:r>
                <a:r>
                  <a:rPr lang="en-US" sz="3100" dirty="0" smtClean="0"/>
                  <a:t>the graph is made up of</a:t>
                </a:r>
              </a:p>
              <a:p>
                <a:pPr marL="457200" lvl="1" indent="0">
                  <a:buNone/>
                </a:pPr>
                <a:r>
                  <a:rPr lang="en-US" sz="3100" dirty="0"/>
                  <a:t> </a:t>
                </a:r>
                <a:r>
                  <a:rPr lang="en-US" sz="3100" dirty="0" smtClean="0"/>
                  <a:t>                                               small  rectangles whose areas is </a:t>
                </a:r>
              </a:p>
              <a:p>
                <a:pPr marL="457200" lvl="1" indent="0">
                  <a:buNone/>
                </a:pPr>
                <a:r>
                  <a:rPr lang="en-US" sz="3100" dirty="0"/>
                  <a:t> </a:t>
                </a:r>
                <a:r>
                  <a:rPr lang="en-US" sz="3100" dirty="0" smtClean="0"/>
                  <a:t>                                                a product of speed and time .</a:t>
                </a:r>
              </a:p>
              <a:p>
                <a:pPr marL="457200" lvl="1" indent="0">
                  <a:buNone/>
                </a:pPr>
                <a:r>
                  <a:rPr lang="en-US" sz="3100" dirty="0"/>
                  <a:t> </a:t>
                </a:r>
                <a:r>
                  <a:rPr lang="en-US" sz="3100" dirty="0" smtClean="0"/>
                  <a:t>                                              hence area under a curve gives </a:t>
                </a:r>
              </a:p>
              <a:p>
                <a:pPr marL="457200" lvl="1" indent="0">
                  <a:buNone/>
                </a:pPr>
                <a:r>
                  <a:rPr lang="en-US" sz="3100" dirty="0"/>
                  <a:t> </a:t>
                </a:r>
                <a:r>
                  <a:rPr lang="en-US" sz="3100" dirty="0" smtClean="0"/>
                  <a:t>                                                total distance.</a:t>
                </a:r>
                <a:endParaRPr lang="en-US" sz="31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088906" cy="6858000"/>
              </a:xfrm>
              <a:blipFill rotWithShape="1">
                <a:blip r:embed="rId2"/>
                <a:stretch>
                  <a:fillRect l="-504" t="-444" r="-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:\Users\Reagan\AppData\Local\Microsoft\Windows\INetCache\Content.Word\imagesq=tbnANd9GcTqZr4toJa3aOoGxdTKg71QjXWgvttGC2AXH32gUvWZ5Litc-F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736" y="1105897"/>
            <a:ext cx="4699363" cy="3613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794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Example4</a:t>
            </a:r>
          </a:p>
          <a:p>
            <a:pPr marL="128016" lvl="1" indent="0">
              <a:buNone/>
            </a:pPr>
            <a:r>
              <a:rPr lang="en-US" sz="3600" dirty="0"/>
              <a:t>The speed-time graph below describes a 50-second car journey. Work out the total distance travelled by the car and work out the maximum acceleration of the car during the 50 seconds. </a:t>
            </a:r>
            <a:endParaRPr lang="en-US" sz="3600" dirty="0" smtClean="0"/>
          </a:p>
          <a:p>
            <a:pPr marL="128016" lvl="1" indent="0">
              <a:buNone/>
            </a:pPr>
            <a:endParaRPr lang="en-US" sz="3600" dirty="0"/>
          </a:p>
          <a:p>
            <a:pPr marL="128016" lvl="1" indent="0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9" t="28310" r="15292" b="20737"/>
          <a:stretch/>
        </p:blipFill>
        <p:spPr bwMode="auto">
          <a:xfrm>
            <a:off x="342900" y="3202577"/>
            <a:ext cx="6057900" cy="3328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9599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1166</TotalTime>
  <Words>1103</Words>
  <Application>Microsoft Office PowerPoint</Application>
  <PresentationFormat>Custom</PresentationFormat>
  <Paragraphs>193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</vt:lpstr>
      <vt:lpstr>PowerPoint Presentation</vt:lpstr>
      <vt:lpstr>PowerPoint Presentation</vt:lpstr>
      <vt:lpstr>PowerPoint Presentation</vt:lpstr>
      <vt:lpstr>PowerPoint Presentation</vt:lpstr>
      <vt:lpstr>d) Calculate the average speed of the cheetah in first 20 seconds</vt:lpstr>
      <vt:lpstr>LET’S MAKE MATHS FUN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mugoire</dc:creator>
  <cp:lastModifiedBy>OGEKE</cp:lastModifiedBy>
  <cp:revision>130</cp:revision>
  <cp:lastPrinted>2020-06-23T16:29:00Z</cp:lastPrinted>
  <dcterms:created xsi:type="dcterms:W3CDTF">2014-02-19T06:18:05Z</dcterms:created>
  <dcterms:modified xsi:type="dcterms:W3CDTF">2020-06-26T10:29:26Z</dcterms:modified>
</cp:coreProperties>
</file>