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7747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9739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87653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4106203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736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3283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13544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82017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6070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36166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0934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1577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97762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6739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98599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5939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15617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53751BE-9317-463B-9E6C-735C344762F2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1087B-D189-4AFC-AD89-DDFA9B505C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5346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subTitle" idx="1"/>
          </p:nvPr>
        </p:nvSpPr>
        <p:spPr>
          <a:xfrm>
            <a:off x="228599" y="416859"/>
            <a:ext cx="11470342" cy="6252882"/>
          </a:xfrm>
        </p:spPr>
        <p:txBody>
          <a:bodyPr>
            <a:normAutofit fontScale="97500"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Bearing and Distances</a:t>
            </a:r>
            <a:endParaRPr lang="en-GB" sz="1800" dirty="0">
              <a:solidFill>
                <a:srgbClr val="FF0000"/>
              </a:solidFill>
            </a:endParaRPr>
          </a:p>
          <a:p>
            <a:pPr marL="685800" indent="-685800">
              <a:buFont typeface="Wingdings" pitchFamily="2" charset="2"/>
              <a:buChar char="q"/>
            </a:pPr>
            <a:r>
              <a:rPr lang="en-US" sz="2100" cap="none" dirty="0"/>
              <a:t>direction is always found using a compass point.</a:t>
            </a:r>
          </a:p>
          <a:p>
            <a:pPr marL="685800" indent="-685800">
              <a:buFont typeface="Wingdings" pitchFamily="2" charset="2"/>
              <a:buChar char="q"/>
            </a:pPr>
            <a:endParaRPr lang="en-US" sz="4800" cap="none" dirty="0"/>
          </a:p>
          <a:p>
            <a:pPr marL="685800" indent="-685800">
              <a:buFont typeface="Wingdings" pitchFamily="2" charset="2"/>
              <a:buChar char="q"/>
            </a:pPr>
            <a:r>
              <a:rPr lang="en-US" sz="2100" cap="none" dirty="0"/>
              <a:t>a compass has eight points as show above</a:t>
            </a:r>
            <a:r>
              <a:rPr lang="en-US" sz="2100" dirty="0"/>
              <a:t>. </a:t>
            </a:r>
            <a:r>
              <a:rPr lang="en-US" sz="2100" cap="none" dirty="0"/>
              <a:t>the four main points of the compass are north, south, east, and west. the other points are secondary points and they include north east (ne), south east (se), south west (</a:t>
            </a:r>
            <a:r>
              <a:rPr lang="en-US" sz="2100" cap="none" dirty="0" err="1"/>
              <a:t>sw</a:t>
            </a:r>
            <a:r>
              <a:rPr lang="en-US" sz="2100" cap="none" dirty="0"/>
              <a:t>) and north west (</a:t>
            </a:r>
            <a:r>
              <a:rPr lang="en-US" sz="2100" cap="none" dirty="0" err="1"/>
              <a:t>nw</a:t>
            </a:r>
            <a:r>
              <a:rPr lang="en-US" sz="2100" cap="none" dirty="0"/>
              <a:t>).each angle formed at the centre of the compass is the angle between n and </a:t>
            </a:r>
            <a:r>
              <a:rPr lang="en-US" sz="2400" cap="none" dirty="0"/>
              <a:t>e is 90</a:t>
            </a:r>
            <a:r>
              <a:rPr lang="en-US" sz="2400" cap="none" baseline="30000" dirty="0"/>
              <a:t>0</a:t>
            </a:r>
            <a:r>
              <a:rPr lang="en-US" sz="2400" cap="none" dirty="0"/>
              <a:t>.</a:t>
            </a:r>
          </a:p>
          <a:p>
            <a:pPr marL="685800" indent="-685800">
              <a:buFont typeface="Wingdings" pitchFamily="2" charset="2"/>
              <a:buChar char="q"/>
            </a:pPr>
            <a:r>
              <a:rPr lang="en-US" sz="2400" cap="none" dirty="0"/>
              <a:t>There are two types of bearing: compass bearing and true bearing</a:t>
            </a:r>
          </a:p>
          <a:p>
            <a:pPr marL="685800" indent="-685800"/>
            <a:r>
              <a:rPr lang="en-US" sz="2400" dirty="0">
                <a:solidFill>
                  <a:srgbClr val="FF0000"/>
                </a:solidFill>
              </a:rPr>
              <a:t>Compass Bearing </a:t>
            </a:r>
          </a:p>
          <a:p>
            <a:pPr marL="685800" indent="-685800">
              <a:buFontTx/>
              <a:buChar char="-"/>
            </a:pPr>
            <a:r>
              <a:rPr lang="en-US" sz="1800" cap="none" dirty="0"/>
              <a:t>is measured either clockwise or anticlockwise</a:t>
            </a:r>
          </a:p>
          <a:p>
            <a:pPr marL="685800" indent="-685800">
              <a:buFontTx/>
              <a:buChar char="-"/>
            </a:pPr>
            <a:r>
              <a:rPr lang="en-US" sz="1800" cap="none" dirty="0"/>
              <a:t>measured from north or south</a:t>
            </a:r>
          </a:p>
          <a:p>
            <a:pPr marL="685800" indent="-685800">
              <a:buFontTx/>
              <a:buChar char="-"/>
            </a:pPr>
            <a:r>
              <a:rPr lang="en-US" sz="1800" cap="none" dirty="0"/>
              <a:t>the angle is always acute                          e.g</a:t>
            </a:r>
            <a:r>
              <a:rPr lang="en-US" sz="1800" dirty="0"/>
              <a:t>. N 45</a:t>
            </a:r>
            <a:r>
              <a:rPr lang="en-US" sz="1800" baseline="30000" dirty="0"/>
              <a:t>0</a:t>
            </a:r>
            <a:r>
              <a:rPr lang="en-US" sz="1800" dirty="0"/>
              <a:t> w</a:t>
            </a:r>
            <a:endParaRPr lang="en-US" sz="1800" cap="none" dirty="0"/>
          </a:p>
          <a:p>
            <a:pPr marL="685800" indent="-685800"/>
            <a:r>
              <a:rPr lang="en-US" sz="2400" cap="none" dirty="0">
                <a:solidFill>
                  <a:srgbClr val="FF0000"/>
                </a:solidFill>
              </a:rPr>
              <a:t>True bearing  </a:t>
            </a:r>
            <a:r>
              <a:rPr lang="en-US" sz="2400" cap="none" dirty="0"/>
              <a:t>this is a three- figure bearing</a:t>
            </a:r>
            <a:r>
              <a:rPr lang="en-US" sz="2400" dirty="0"/>
              <a:t> </a:t>
            </a:r>
            <a:r>
              <a:rPr lang="en-US" sz="2400" cap="none" dirty="0"/>
              <a:t>measured clockwise from true north.</a:t>
            </a:r>
            <a:endParaRPr lang="en-US" sz="2400" cap="none" dirty="0">
              <a:solidFill>
                <a:srgbClr val="FF0000"/>
              </a:solidFill>
            </a:endParaRPr>
          </a:p>
          <a:p>
            <a:pPr marL="685800" indent="-685800">
              <a:buFontTx/>
              <a:buChar char="-"/>
            </a:pPr>
            <a:r>
              <a:rPr lang="en-GB" sz="2400" cap="none" dirty="0" err="1">
                <a:solidFill>
                  <a:srgbClr val="FF0000"/>
                </a:solidFill>
              </a:rPr>
              <a:t>E.g</a:t>
            </a:r>
            <a:r>
              <a:rPr lang="en-GB" sz="2400" cap="none" dirty="0">
                <a:solidFill>
                  <a:srgbClr val="FF0000"/>
                </a:solidFill>
              </a:rPr>
              <a:t> </a:t>
            </a:r>
            <a:r>
              <a:rPr lang="en-GB" sz="2400" cap="none" dirty="0">
                <a:solidFill>
                  <a:srgbClr val="00B050"/>
                </a:solidFill>
              </a:rPr>
              <a:t>045</a:t>
            </a:r>
            <a:r>
              <a:rPr lang="en-GB" sz="2400" cap="none" baseline="30000" dirty="0">
                <a:solidFill>
                  <a:srgbClr val="00B050"/>
                </a:solidFill>
              </a:rPr>
              <a:t>0</a:t>
            </a:r>
          </a:p>
          <a:p>
            <a:pPr marL="685800" indent="-685800">
              <a:buFont typeface="Wingdings" pitchFamily="2" charset="2"/>
              <a:buChar char="q"/>
            </a:pPr>
            <a:endParaRPr lang="en-GB" sz="2400" dirty="0"/>
          </a:p>
          <a:p>
            <a:pPr marL="685800" indent="-685800">
              <a:buFont typeface="Wingdings" pitchFamily="2" charset="2"/>
              <a:buChar char="q"/>
            </a:pPr>
            <a:endParaRPr lang="en-GB" sz="4800" cap="none" dirty="0"/>
          </a:p>
          <a:p>
            <a:pPr marL="685800" indent="-685800">
              <a:buFont typeface="Wingdings" pitchFamily="2" charset="2"/>
              <a:buChar char="q"/>
            </a:pPr>
            <a:endParaRPr lang="en-US" sz="4800" dirty="0"/>
          </a:p>
        </p:txBody>
      </p:sp>
      <p:pic>
        <p:nvPicPr>
          <p:cNvPr id="3" name="Picture 2" descr="C:\Users\Reagan\AppData\Local\Microsoft\Windows\INetCache\Content.Word\Image result for compass direction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8448" y="622628"/>
            <a:ext cx="1428750" cy="124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20663" cy="182563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20663" cy="182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14714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024"/>
            <a:ext cx="11887200" cy="65083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 1</a:t>
            </a:r>
            <a:endParaRPr lang="en-GB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/>
              <a:t>From town P, a town Q is 60km away on a bearing S 80º E.  A third town R is 100km from P on the bearing S 40º w. by scale drawing </a:t>
            </a:r>
          </a:p>
          <a:p>
            <a:pPr>
              <a:buNone/>
            </a:pPr>
            <a:r>
              <a:rPr lang="en-US" dirty="0"/>
              <a:t>   a) show the location of the towns</a:t>
            </a:r>
          </a:p>
          <a:p>
            <a:pPr>
              <a:buNone/>
            </a:pPr>
            <a:r>
              <a:rPr lang="en-US" dirty="0"/>
              <a:t>     b) find :</a:t>
            </a:r>
          </a:p>
          <a:p>
            <a:pPr>
              <a:buNone/>
            </a:pPr>
            <a:r>
              <a:rPr lang="en-US" dirty="0"/>
              <a:t>                </a:t>
            </a:r>
            <a:r>
              <a:rPr lang="en-US" dirty="0" err="1"/>
              <a:t>i</a:t>
            </a:r>
            <a:r>
              <a:rPr lang="en-US" dirty="0"/>
              <a:t>) the true and compass bearing of R from Q</a:t>
            </a:r>
          </a:p>
          <a:p>
            <a:pPr>
              <a:buNone/>
            </a:pPr>
            <a:r>
              <a:rPr lang="en-US" dirty="0"/>
              <a:t>                ii) the distance of Q from R.</a:t>
            </a:r>
          </a:p>
          <a:p>
            <a:pPr>
              <a:buNone/>
            </a:pPr>
            <a:r>
              <a:rPr lang="en-US" dirty="0">
                <a:solidFill>
                  <a:srgbClr val="00B050"/>
                </a:solidFill>
              </a:rPr>
              <a:t>SOLUTION</a:t>
            </a:r>
          </a:p>
          <a:p>
            <a:pPr>
              <a:buNone/>
            </a:pPr>
            <a:r>
              <a:rPr lang="en-US" dirty="0">
                <a:solidFill>
                  <a:srgbClr val="00B050"/>
                </a:solidFill>
              </a:rPr>
              <a:t>SKETCH</a:t>
            </a:r>
          </a:p>
          <a:p>
            <a:pPr>
              <a:buNone/>
            </a:pPr>
            <a:r>
              <a:rPr lang="en-US" dirty="0">
                <a:solidFill>
                  <a:srgbClr val="00B050"/>
                </a:solidFill>
              </a:rPr>
              <a:t>                                                           </a:t>
            </a:r>
          </a:p>
        </p:txBody>
      </p:sp>
      <p:pic>
        <p:nvPicPr>
          <p:cNvPr id="5" name="Picture 4" descr="C:\Documents and Settings\Belvin\My Documents\My scans\JANE EXAMS004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860" y="3811510"/>
            <a:ext cx="2895600" cy="154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04E692-117D-4772-BC22-07852613BA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320" y="3000652"/>
            <a:ext cx="7724299" cy="373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7205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63902"/>
            <a:ext cx="12033849" cy="6694098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EXAMPLE 2</a:t>
            </a:r>
          </a:p>
          <a:p>
            <a:r>
              <a:rPr lang="en-US" dirty="0"/>
              <a:t>A port B is on a bearing 080</a:t>
            </a:r>
            <a:r>
              <a:rPr lang="en-US" baseline="30000" dirty="0"/>
              <a:t>o</a:t>
            </a:r>
            <a:r>
              <a:rPr lang="en-US" dirty="0"/>
              <a:t> from a port A and a distance of 95 km. A Submarine is stationed at a port D, which is on a bearing of 200</a:t>
            </a:r>
            <a:r>
              <a:rPr lang="en-US" baseline="30000" dirty="0"/>
              <a:t>o</a:t>
            </a:r>
            <a:r>
              <a:rPr lang="en-US" dirty="0"/>
              <a:t> from A, and a distance of 124 km from B. A ship leaves B and moves directly Southwards to an Island P, which is on a bearing of 140</a:t>
            </a:r>
            <a:r>
              <a:rPr lang="en-US" baseline="30000" dirty="0"/>
              <a:t>o</a:t>
            </a:r>
            <a:r>
              <a:rPr lang="en-US" dirty="0"/>
              <a:t> from A. The Submarine at D on realizing that the ship was heading to the Island P, decides to head straight for the Island to intercept the ship. Using a scale of 1 cm to represent 10 km, make a scale drawing showing the relative positions of A, B, D and P.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SOLUTION	</a:t>
            </a:r>
          </a:p>
          <a:p>
            <a:pPr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675" y="2992468"/>
            <a:ext cx="5067300" cy="358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698765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38024"/>
            <a:ext cx="12085608" cy="6719976"/>
          </a:xfrm>
        </p:spPr>
        <p:txBody>
          <a:bodyPr/>
          <a:lstStyle/>
          <a:p>
            <a:r>
              <a:rPr lang="en-GB" dirty="0"/>
              <a:t>B) </a:t>
            </a:r>
            <a:r>
              <a:rPr lang="en-US" dirty="0"/>
              <a:t>find the distance from A to D.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c) Find the bearing of the Submarine from the ship when the ship was setting off from B.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d) Find the bearing of the Island P from D.							</a:t>
            </a:r>
            <a:endParaRPr lang="en-GB" dirty="0"/>
          </a:p>
          <a:p>
            <a:pPr>
              <a:buNone/>
            </a:pPr>
            <a:r>
              <a:rPr lang="en-GB" dirty="0"/>
              <a:t>  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88852" y="940279"/>
            <a:ext cx="3062377" cy="483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6318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95888" y="2286001"/>
            <a:ext cx="2717320" cy="405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6318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9238" y="3096884"/>
            <a:ext cx="2173856" cy="422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6318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2086" y="2518015"/>
            <a:ext cx="5067300" cy="358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324319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sz="5400" dirty="0">
                <a:solidFill>
                  <a:srgbClr val="FF0000"/>
                </a:solidFill>
              </a:rPr>
              <a:t>REMEMBER TO SUBSCRIBE FOR ME</a:t>
            </a:r>
          </a:p>
          <a:p>
            <a:pPr>
              <a:buNone/>
            </a:pPr>
            <a:r>
              <a:rPr lang="en-GB" sz="5400" dirty="0">
                <a:solidFill>
                  <a:srgbClr val="FF0000"/>
                </a:solidFill>
              </a:rPr>
              <a:t>MWALIMU OGEKE</a:t>
            </a:r>
          </a:p>
          <a:p>
            <a:endParaRPr lang="en-GB" dirty="0"/>
          </a:p>
        </p:txBody>
      </p:sp>
    </p:spTree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1676</TotalTime>
  <Words>406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mugoire</dc:creator>
  <cp:lastModifiedBy>ksf</cp:lastModifiedBy>
  <cp:revision>108</cp:revision>
  <cp:lastPrinted>2020-06-23T16:29:00Z</cp:lastPrinted>
  <dcterms:created xsi:type="dcterms:W3CDTF">2014-02-19T06:18:05Z</dcterms:created>
  <dcterms:modified xsi:type="dcterms:W3CDTF">2020-10-16T18:27:48Z</dcterms:modified>
</cp:coreProperties>
</file>