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9" r:id="rId8"/>
    <p:sldId id="270" r:id="rId9"/>
    <p:sldId id="282" r:id="rId10"/>
    <p:sldId id="271" r:id="rId11"/>
    <p:sldId id="273" r:id="rId12"/>
    <p:sldId id="274" r:id="rId13"/>
    <p:sldId id="283" r:id="rId14"/>
    <p:sldId id="28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774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73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765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106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3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83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354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201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607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16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09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157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776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673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859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593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61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3751BE-9317-463B-9E6C-735C344762F2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3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228599" y="416859"/>
            <a:ext cx="11470342" cy="6252882"/>
          </a:xfrm>
        </p:spPr>
        <p:txBody>
          <a:bodyPr>
            <a:normAutofit fontScale="97500"/>
          </a:bodyPr>
          <a:lstStyle/>
          <a:p>
            <a:r>
              <a:rPr lang="en-US" dirty="0">
                <a:solidFill>
                  <a:srgbClr val="FF0000"/>
                </a:solidFill>
              </a:rPr>
              <a:t>LONGITUDES AND LATITUDE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endParaRPr lang="en-US" sz="1800" dirty="0">
              <a:solidFill>
                <a:srgbClr val="2E74B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en-US" sz="18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endParaRPr lang="en-US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 as we use a coordinate system to locate points on a number plane so we use latitude and longitude to locate points on the earth’s surface. </a:t>
            </a:r>
            <a:r>
              <a:rPr lang="en-US" sz="18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Latitudes</a:t>
            </a:r>
            <a:r>
              <a:rPr lang="en-US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imaginary lines showing how far a place is north or south from the equator. </a:t>
            </a:r>
            <a:r>
              <a:rPr lang="en-US" sz="18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Longitudes</a:t>
            </a:r>
            <a:r>
              <a:rPr lang="en-US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imaginary lines that shows how far east or west a place is from Greenwich meridian.</a:t>
            </a:r>
            <a:endParaRPr lang="en-GB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because the earth is a sphere, we use a special grid of lines that run across and down a sphere. the diagrams below show this grid on a world globe and a flat world map</a:t>
            </a:r>
          </a:p>
          <a:p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E2A2E79-4C1D-4D00-BA18-899809D343F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4" y="4025389"/>
            <a:ext cx="6857652" cy="25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714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marR="279400" indent="0">
                  <a:buNone/>
                  <a:tabLst>
                    <a:tab pos="228600" algn="l"/>
                  </a:tabLst>
                </a:pPr>
                <a:r>
                  <a:rPr lang="en-GB" sz="8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the local time of London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IS 12.00 noon, </a:t>
                </a:r>
              </a:p>
              <a:p>
                <a:pPr marL="0" marR="279400" indent="0">
                  <a:buNone/>
                  <a:tabLst>
                    <a:tab pos="228600" algn="l"/>
                  </a:tabLst>
                </a:pPr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the local time of Nairobi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endParaRPr lang="en-GB" sz="8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79400" lvl="0" indent="0">
                  <a:lnSpc>
                    <a:spcPct val="100000"/>
                  </a:lnSpc>
                  <a:spcAft>
                    <a:spcPts val="0"/>
                  </a:spcAft>
                  <a:buNone/>
                  <a:tabLst>
                    <a:tab pos="228600" algn="l"/>
                  </a:tabLst>
                </a:pPr>
                <a:r>
                  <a:rPr lang="en-GB" sz="8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pPr marL="0" indent="0">
                  <a:lnSpc>
                    <a:spcPts val="5"/>
                  </a:lnSpc>
                  <a:buNone/>
                </a:pPr>
                <a:r>
                  <a:rPr lang="en-GB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GB" sz="8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Difference in longitude is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p>
                    </m:sSup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p>
                    </m:sSup>
                  </m:oMath>
                </a14:m>
                <a:endParaRPr lang="en-GB" sz="8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the difference in time is 4 x 37 min = 148 min</a:t>
                </a:r>
                <a:endParaRPr lang="en-GB" sz="8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= </a:t>
                </a:r>
                <a:r>
                  <a:rPr lang="en-US" sz="8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hrs. 28 min</a:t>
                </a:r>
                <a:endParaRPr lang="en-GB" sz="8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, local time of Nairobi is </a:t>
                </a:r>
                <a:r>
                  <a:rPr lang="en-US" sz="80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hours 28 minutes ahead that of London  that is,2.28 </a:t>
                </a:r>
                <a:r>
                  <a:rPr lang="en-US" sz="80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p.m</a:t>
                </a:r>
                <a:endParaRPr lang="en-US" sz="80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8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en-US" sz="8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the local time of point A 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GB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170</m:t>
                        </m:r>
                      </m:e>
                      <m:sup>
                        <m:r>
                          <a:rPr lang="en-US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p>
                    </m:sSup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12.30 </a:t>
                </a:r>
                <a:r>
                  <a:rPr lang="en-US" sz="8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p.m</a:t>
                </a:r>
                <a:r>
                  <a:rPr lang="en-US" sz="8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Monday, Find the  local time of a 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8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point B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GB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170</m:t>
                        </m:r>
                      </m:e>
                      <m:sup>
                        <m:r>
                          <a:rPr lang="en-US" sz="8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p>
                    </m:sSup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8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GB" sz="8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8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Difference in longitude between A  and B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170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170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8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340</m:t>
                        </m:r>
                      </m:e>
                      <m:sup>
                        <m:r>
                          <a:rPr lang="en-US" sz="8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8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time is 4 x 340 = 1360 min</a:t>
                </a:r>
                <a:endParaRPr lang="en-GB" sz="8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= 22 hrs. 40 min.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8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local time in point B is 22 hours 40 minutes behind Monday 12:30 p.m. That is, Sunday 1.50 a.m.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317500" indent="0">
                  <a:lnSpc>
                    <a:spcPct val="116000"/>
                  </a:lnSpc>
                  <a:spcAft>
                    <a:spcPts val="0"/>
                  </a:spcAft>
                  <a:buNone/>
                </a:pP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ts val="1200"/>
                  </a:lnSpc>
                  <a:buNone/>
                </a:pPr>
                <a:r>
                  <a:rPr lang="en-GB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 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500" b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397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45782" cy="1039091"/>
          </a:xfrm>
        </p:spPr>
        <p:txBody>
          <a:bodyPr>
            <a:normAutofit fontScale="90000"/>
          </a:bodyPr>
          <a:lstStyle/>
          <a:p>
            <a:pPr lvl="0"/>
            <a:br>
              <a:rPr lang="en-US" sz="4800" cap="none" dirty="0">
                <a:solidFill>
                  <a:schemeClr val="tx1"/>
                </a:solidFill>
              </a:rPr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42043"/>
                <a:ext cx="12192000" cy="671595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Speed </a:t>
                </a: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speed of 1 nautical mile per hour is called a knot. This unit of speed is used by airmen and sailors.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solidFill>
                      <a:srgbClr val="FFFF00"/>
                    </a:solidFill>
                  </a:rPr>
                  <a:t>speed=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GB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𝑖𝑠𝑡𝑎𝑛𝑐𝑒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GB" sz="1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taken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A ship leaves Mombasa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39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sails due east for 98 hours to appoint K Mombasa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indian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ocean. Calculate its average speed in;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Km/h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Knots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Longitude difference </a:t>
                </a:r>
                <a:r>
                  <a:rPr lang="en-US" sz="18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80</a:t>
                </a:r>
                <a:r>
                  <a:rPr lang="en-US" sz="1800" baseline="300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39</a:t>
                </a:r>
                <a:r>
                  <a:rPr lang="en-US" sz="1800" baseline="300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41</a:t>
                </a:r>
                <a:r>
                  <a:rPr lang="en-US" sz="1800" baseline="300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                                                                        </a:t>
                </a:r>
                <a:r>
                  <a:rPr lang="en-US" sz="18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b) distance in nm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41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𝑛𝑚</m:t>
                    </m:r>
                  </m:oMath>
                </a14:m>
                <a:endParaRPr lang="en-US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 covered=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6370</m:t>
                    </m:r>
                    <m:func>
                      <m:func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𝑘𝑚</m:t>
                        </m:r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=4549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= </a:t>
                </a:r>
                <a14:m>
                  <m:oMath xmlns:m="http://schemas.openxmlformats.org/officeDocument/2006/math">
                    <m:r>
                      <a:rPr lang="en-US" i="1"/>
                      <m:t>60 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 41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 0.9976 </m:t>
                    </m:r>
                    <m:r>
                      <a:rPr lang="en-US" i="1"/>
                      <m:t>𝑛𝑚</m:t>
                    </m:r>
                    <m:r>
                      <a:rPr lang="en-US" i="1"/>
                      <m:t>=2454 </m:t>
                    </m:r>
                    <m:r>
                      <a:rPr lang="en-US" i="1"/>
                      <m:t>𝑛𝑚</m:t>
                    </m:r>
                  </m:oMath>
                </a14:m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speed is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4549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98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46.41 </m:t>
                    </m:r>
                    <m:r>
                      <a:rPr lang="en-US" sz="180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  <m:r>
                      <a:rPr lang="en-US" sz="180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80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GB" sz="1800" dirty="0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</a:t>
                </a:r>
                <a:r>
                  <a:rPr lang="en-US" dirty="0"/>
                  <a:t>speed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/>
                        </m:ctrlPr>
                      </m:fPr>
                      <m:num>
                        <m:r>
                          <a:rPr lang="en-US" i="1"/>
                          <m:t>2454</m:t>
                        </m:r>
                      </m:num>
                      <m:den>
                        <m:r>
                          <a:rPr lang="en-US" i="1"/>
                          <m:t>98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US" dirty="0"/>
                  <a:t>                                                                                                                              = 25.04 knots</a:t>
                </a:r>
                <a:endParaRPr lang="en-GB" sz="18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2043"/>
                <a:ext cx="12192000" cy="6715957"/>
              </a:xfrm>
              <a:blipFill>
                <a:blip r:embed="rId2"/>
                <a:stretch>
                  <a:fillRect l="-400" t="-635" r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BB927C-8AFD-45FE-9BAF-68405CD62E0F}"/>
              </a:ext>
            </a:extLst>
          </p:cNvPr>
          <p:cNvCxnSpPr/>
          <p:nvPr/>
        </p:nvCxnSpPr>
        <p:spPr>
          <a:xfrm>
            <a:off x="6303146" y="4216893"/>
            <a:ext cx="0" cy="264110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1771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</a:t>
                </a:r>
                <a:r>
                  <a:rPr lang="en-GB" sz="1800" spc="75" dirty="0"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ship left point P(10°S, 40°E) and sailed due East for 90 hours at an </a:t>
                </a:r>
              </a:p>
              <a:p>
                <a:pPr marL="0" indent="0">
                  <a:buNone/>
                </a:pP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speed of 24 knots to a point R.</a:t>
                </a:r>
              </a:p>
              <a:p>
                <a:pPr marL="0" indent="0">
                  <a:buNone/>
                </a:pP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(Take 1 nautical mile (nm) to be 1.853 km and radius of the earth to be 6370 km) </a:t>
                </a:r>
                <a:b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(a) Calculate the distance between P and R in:</a:t>
                </a:r>
                <a:b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sz="1800" spc="75" dirty="0" err="1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nm; </a:t>
                </a:r>
                <a:b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(ii) km. </a:t>
                </a:r>
                <a:br>
                  <a:rPr lang="en-GB" sz="1800" spc="75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(b) Determine the position of point R.</a:t>
                </a:r>
                <a:b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(c) Find the local time, to the nearest minute, at point R when the time at P is 11:00a.m.</a:t>
                </a: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1800" dirty="0">
                    <a:solidFill>
                      <a:srgbClr val="FFFF00"/>
                    </a:solidFill>
                  </a:rPr>
                  <a:t>speed=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GB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𝑖𝑠𝑡𝑎𝑛𝑐𝑒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GB" sz="1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taken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sz="18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distance = 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24knots x 90hrs = 2160nm</a:t>
                </a: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ii) 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1nm = 1.853km </a:t>
                </a:r>
                <a:r>
                  <a:rPr lang="en-GB" sz="1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sz="1800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distance in km</a:t>
                </a:r>
                <a:r>
                  <a:rPr lang="en-GB" sz="1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=2160x 1.853 = 4002.48km</a:t>
                </a: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Let longitude difference =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8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Ɵ</m:t>
                    </m:r>
                  </m:oMath>
                </a14:m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2160nm = 60 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8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Ɵ</m:t>
                    </m:r>
                  </m:oMath>
                </a14:m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cos 10,</a:t>
                </a: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59.0885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80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Ɵ</m:t>
                    </m:r>
                  </m:oMath>
                </a14:m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2160,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80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Ɵ</m:t>
                    </m:r>
                  </m:oMath>
                </a14:m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1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2160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59.0885</m:t>
                        </m:r>
                      </m:den>
                    </m:f>
                  </m:oMath>
                </a14:m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36.56</a:t>
                </a:r>
                <a:r>
                  <a:rPr lang="en-GB" sz="18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longitude x = 36.56 + 40 = 76.56</a:t>
                </a:r>
                <a:r>
                  <a:rPr lang="en-GB" sz="18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</a:t>
                </a:r>
              </a:p>
              <a:p>
                <a:pPr marL="0" indent="0">
                  <a:buNone/>
                </a:pPr>
                <a:r>
                  <a:rPr lang="en-GB" sz="1800" baseline="30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position of R 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 R ( 10</a:t>
                </a:r>
                <a:r>
                  <a:rPr lang="en-GB" sz="1800" baseline="30000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,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76.56</a:t>
                </a:r>
                <a:r>
                  <a:rPr lang="en-GB" sz="18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)</a:t>
                </a:r>
              </a:p>
              <a:p>
                <a:pPr marL="0" indent="0">
                  <a:buNone/>
                </a:pP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400" t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3274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51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B8C8-34FB-4916-AB3D-D28C82D3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3" y="79856"/>
            <a:ext cx="4156708" cy="648113"/>
          </a:xfrm>
        </p:spPr>
        <p:txBody>
          <a:bodyPr/>
          <a:lstStyle/>
          <a:p>
            <a:r>
              <a:rPr lang="en-GB" sz="2000" dirty="0"/>
              <a:t>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46EF25-CA2B-4A13-97A5-54F1A49834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00" y="807868"/>
                <a:ext cx="11807300" cy="5841507"/>
              </a:xfrm>
            </p:spPr>
            <p:txBody>
              <a:bodyPr/>
              <a:lstStyle/>
              <a:p>
                <a:pPr marL="0" indent="0">
                  <a:lnSpc>
                    <a:spcPts val="5"/>
                  </a:lnSpc>
                  <a:buNone/>
                </a:pPr>
                <a:endParaRPr lang="en-GB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</a:t>
                </a: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Find the local time, to the nearest minute, at point R when the time at P is 11:00a.m.</a:t>
                </a: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pPr marL="0" indent="0">
                  <a:lnSpc>
                    <a:spcPts val="5"/>
                  </a:lnSpc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 is west of </a:t>
                </a:r>
                <a:r>
                  <a:rPr lang="en-GB" sz="1800" dirty="0" err="1">
                    <a:solidFill>
                      <a:schemeClr val="tx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R,hence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behind in time of R</a:t>
                </a:r>
              </a:p>
              <a:p>
                <a:pPr marL="0" indent="0">
                  <a:lnSpc>
                    <a:spcPts val="155"/>
                  </a:lnSpc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Longitude difference =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76.56</a:t>
                </a:r>
                <a:r>
                  <a:rPr lang="en-GB" sz="18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40° =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36.56</a:t>
                </a:r>
                <a:r>
                  <a:rPr lang="en-GB" sz="18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difference in time is</a:t>
                </a:r>
                <a:r>
                  <a:rPr lang="en-GB" sz="18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x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36.56</a:t>
                </a:r>
                <a:r>
                  <a:rPr lang="en-GB" sz="18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146.24 minutes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146.24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2.4373 = 2hrs and (0.4373 x 60) = 2hrs 26 minutes</a:t>
                </a:r>
                <a:endParaRPr lang="en-GB" sz="1800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R is ahead in time of P since is to the east = </a:t>
                </a:r>
                <a:r>
                  <a:rPr lang="en-GB" sz="1800" spc="75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11:00a.m. + 2:26 = 1326hrs or 1:26pm</a:t>
                </a: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1800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46EF25-CA2B-4A13-97A5-54F1A4983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00" y="807868"/>
                <a:ext cx="11807300" cy="5841507"/>
              </a:xfrm>
              <a:blipFill>
                <a:blip r:embed="rId2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7028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6F32-41BE-4DAD-BE94-DE0DD055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1DF09-A14D-40B7-B9EC-37D6FA0E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FFFF00"/>
                </a:solidFill>
              </a:rPr>
              <a:t>REMEMBER TO SUBSCRIBE</a:t>
            </a:r>
          </a:p>
        </p:txBody>
      </p:sp>
    </p:spTree>
    <p:extLst>
      <p:ext uri="{BB962C8B-B14F-4D97-AF65-F5344CB8AC3E}">
        <p14:creationId xmlns:p14="http://schemas.microsoft.com/office/powerpoint/2010/main" val="36560383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24"/>
            <a:ext cx="11887200" cy="65083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 and Small Circles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 circles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called  longitudes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They are lines that run up and down on a map or globe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 is always listed second when assigning a measurement</a:t>
            </a:r>
            <a:r>
              <a:rPr lang="en-GB" dirty="0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CCCFF"/>
                </a:solidFill>
                <a:latin typeface="Arial" panose="020B0604020202020204" pitchFamily="34" charset="0"/>
              </a:rPr>
              <a:t>e.g</a:t>
            </a:r>
            <a:r>
              <a:rPr lang="en-GB" dirty="0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b="0" i="0" dirty="0" err="1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lat</a:t>
            </a: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, 60°).       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Circles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called latitudes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They are lines that run left to right on a map or globe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is always listed first when assigning a measurement, e.g. (60°, </a:t>
            </a:r>
            <a:r>
              <a:rPr lang="en-GB" b="0" i="0" dirty="0" err="1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lon</a:t>
            </a: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GB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prime meridian/Greenwich meridian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 is found at 0° longitude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there are 180° going both east and west from the prime meridian to the International Date Line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equator</a:t>
            </a:r>
            <a:endParaRPr lang="en-GB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is found at 0° latitude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GB" b="0" i="0" dirty="0">
                <a:solidFill>
                  <a:srgbClr val="CCCCFF"/>
                </a:solidFill>
                <a:effectLst/>
                <a:latin typeface="Arial" panose="020B0604020202020204" pitchFamily="34" charset="0"/>
              </a:rPr>
              <a:t>there are 90 degrees to each of the poles N or 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CCCFF"/>
                </a:solidFill>
                <a:latin typeface="Arial" panose="020B0604020202020204" pitchFamily="34" charset="0"/>
              </a:rPr>
              <a:t>It is the only great circle latitude line.</a:t>
            </a:r>
            <a:endParaRPr lang="en-US" dirty="0"/>
          </a:p>
        </p:txBody>
      </p:sp>
      <p:pic>
        <p:nvPicPr>
          <p:cNvPr id="5" name="Picture 4" descr="latitude and longitude | Description &amp; Diagrams | Britannica">
            <a:extLst>
              <a:ext uri="{FF2B5EF4-FFF2-40B4-BE49-F238E27FC236}">
                <a16:creationId xmlns:a16="http://schemas.microsoft.com/office/drawing/2014/main" id="{5F33469E-CD2A-47A7-8F04-5ADFBE8925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17" y="2312980"/>
            <a:ext cx="3071673" cy="2124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2720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Position of a place on the earth’s service.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Locations on the Earth are described using latitude (°N or °S) and longitude (°E or °W) in that order.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Nairobi has coordinates (1°S, 37°E), meaning it is  position is 1° south of the Equator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37° east of the prime meridian.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400" dirty="0"/>
              <a:t>                                                                                             </a:t>
            </a:r>
            <a:r>
              <a:rPr lang="en-GB" sz="1400" dirty="0">
                <a:solidFill>
                  <a:srgbClr val="FF0000"/>
                </a:solidFill>
              </a:rPr>
              <a:t>POINTS </a:t>
            </a:r>
          </a:p>
          <a:p>
            <a:pPr marL="0" indent="0">
              <a:buNone/>
            </a:pPr>
            <a:r>
              <a:rPr lang="en-GB" sz="1400" dirty="0"/>
              <a:t>                                                                                              A(80</a:t>
            </a:r>
            <a:r>
              <a:rPr lang="en-GB" sz="1400" baseline="30000" dirty="0"/>
              <a:t>O</a:t>
            </a:r>
            <a:r>
              <a:rPr lang="en-GB" sz="1400" dirty="0"/>
              <a:t>N,60</a:t>
            </a:r>
            <a:r>
              <a:rPr lang="en-GB" sz="1400" baseline="30000" dirty="0"/>
              <a:t>O</a:t>
            </a:r>
            <a:r>
              <a:rPr lang="en-GB" sz="1400" dirty="0"/>
              <a:t>E)     B (30</a:t>
            </a:r>
            <a:r>
              <a:rPr lang="en-GB" sz="1400" baseline="30000" dirty="0"/>
              <a:t>O</a:t>
            </a:r>
            <a:r>
              <a:rPr lang="en-GB" sz="1400" dirty="0"/>
              <a:t>N, 80</a:t>
            </a:r>
            <a:r>
              <a:rPr lang="en-GB" sz="1400" baseline="30000" dirty="0"/>
              <a:t>O</a:t>
            </a:r>
            <a:r>
              <a:rPr lang="en-GB" sz="1400" dirty="0"/>
              <a:t>E) , C (0</a:t>
            </a:r>
            <a:r>
              <a:rPr lang="en-GB" sz="1400" baseline="30000" dirty="0"/>
              <a:t>O</a:t>
            </a:r>
            <a:r>
              <a:rPr lang="en-GB" sz="1400" dirty="0"/>
              <a:t>, 60</a:t>
            </a:r>
            <a:r>
              <a:rPr lang="en-GB" sz="1400" baseline="30000" dirty="0"/>
              <a:t>O</a:t>
            </a:r>
            <a:r>
              <a:rPr lang="en-GB" sz="1400" dirty="0"/>
              <a:t>E), D(60</a:t>
            </a:r>
            <a:r>
              <a:rPr lang="en-GB" sz="1400" baseline="30000" dirty="0"/>
              <a:t>O</a:t>
            </a:r>
            <a:r>
              <a:rPr lang="en-GB" sz="1400" dirty="0"/>
              <a:t>S,40</a:t>
            </a:r>
            <a:r>
              <a:rPr lang="en-GB" sz="1400" baseline="30000" dirty="0"/>
              <a:t>O</a:t>
            </a:r>
            <a:r>
              <a:rPr lang="en-GB" sz="1400" dirty="0"/>
              <a:t>E) E(30</a:t>
            </a:r>
            <a:r>
              <a:rPr lang="en-GB" sz="1400" baseline="30000" dirty="0"/>
              <a:t>O</a:t>
            </a:r>
            <a:r>
              <a:rPr lang="en-GB" sz="1400" dirty="0"/>
              <a:t>N,20</a:t>
            </a:r>
            <a:r>
              <a:rPr lang="en-GB" sz="1400" baseline="30000" dirty="0"/>
              <a:t>O</a:t>
            </a:r>
            <a:r>
              <a:rPr lang="en-GB" sz="1400" dirty="0"/>
              <a:t>W)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>
                <a:solidFill>
                  <a:srgbClr val="FF0000"/>
                </a:solidFill>
              </a:rPr>
              <a:t>DIFFERENCE IN LONGITUDES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95000"/>
                  </a:schemeClr>
                </a:solidFill>
              </a:rPr>
              <a:t>If places are on the same side of the prime meridian longitude difference we </a:t>
            </a:r>
            <a:r>
              <a:rPr lang="en-GB" sz="1400" dirty="0">
                <a:solidFill>
                  <a:srgbClr val="FF0000"/>
                </a:solidFill>
              </a:rPr>
              <a:t>subtract</a:t>
            </a:r>
            <a:r>
              <a:rPr lang="en-GB" sz="1400" dirty="0">
                <a:solidFill>
                  <a:schemeClr val="tx1">
                    <a:lumMod val="95000"/>
                  </a:schemeClr>
                </a:solidFill>
              </a:rPr>
              <a:t>, if they are on opposite sides of the Greenwich meridian ,longitude difference we add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F0000"/>
                </a:solidFill>
              </a:rPr>
              <a:t>LATITUDE DIFFERENCE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95000"/>
                  </a:schemeClr>
                </a:solidFill>
              </a:rPr>
              <a:t>Same side of the equator, we </a:t>
            </a:r>
            <a:r>
              <a:rPr lang="en-GB" sz="1400" dirty="0">
                <a:solidFill>
                  <a:srgbClr val="FF0000"/>
                </a:solidFill>
              </a:rPr>
              <a:t>subtract</a:t>
            </a:r>
            <a:r>
              <a:rPr lang="en-GB" sz="1400" dirty="0">
                <a:solidFill>
                  <a:schemeClr val="tx1">
                    <a:lumMod val="95000"/>
                  </a:schemeClr>
                </a:solidFill>
              </a:rPr>
              <a:t> to find latitude difference, opposite sides of the equator we </a:t>
            </a:r>
            <a:r>
              <a:rPr lang="en-GB" sz="1400" dirty="0">
                <a:solidFill>
                  <a:srgbClr val="FF0000"/>
                </a:solidFill>
              </a:rPr>
              <a:t>add</a:t>
            </a:r>
            <a:r>
              <a:rPr lang="en-GB" sz="14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F0000"/>
                </a:solidFill>
              </a:rPr>
              <a:t>Example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F0000"/>
                </a:solidFill>
              </a:rPr>
              <a:t>Difference in longitude between </a:t>
            </a:r>
            <a:r>
              <a:rPr lang="en-GB" sz="1400" dirty="0">
                <a:solidFill>
                  <a:schemeClr val="tx1">
                    <a:lumMod val="95000"/>
                  </a:schemeClr>
                </a:solidFill>
              </a:rPr>
              <a:t>A and B </a:t>
            </a:r>
            <a:r>
              <a:rPr lang="en-GB" sz="1400" dirty="0">
                <a:solidFill>
                  <a:srgbClr val="FF0000"/>
                </a:solidFill>
              </a:rPr>
              <a:t>from above diagram is </a:t>
            </a:r>
            <a:r>
              <a:rPr lang="en-GB" sz="1400" dirty="0"/>
              <a:t>80</a:t>
            </a:r>
            <a:r>
              <a:rPr lang="en-GB" sz="1400" baseline="30000" dirty="0"/>
              <a:t>O </a:t>
            </a:r>
            <a:r>
              <a:rPr lang="en-GB" sz="1400" dirty="0"/>
              <a:t> - 60</a:t>
            </a:r>
            <a:r>
              <a:rPr lang="en-GB" sz="1400" baseline="30000" dirty="0"/>
              <a:t>O </a:t>
            </a:r>
            <a:r>
              <a:rPr lang="en-GB" sz="1400" dirty="0"/>
              <a:t>= 20</a:t>
            </a:r>
            <a:r>
              <a:rPr lang="en-GB" sz="1400" baseline="30000" dirty="0"/>
              <a:t>O </a:t>
            </a:r>
            <a:r>
              <a:rPr lang="en-GB" sz="1400" dirty="0"/>
              <a:t> , between E and D is 40</a:t>
            </a:r>
            <a:r>
              <a:rPr lang="en-GB" sz="1400" baseline="30000" dirty="0"/>
              <a:t>O </a:t>
            </a:r>
            <a:r>
              <a:rPr lang="en-GB" sz="1400" dirty="0"/>
              <a:t> + 20</a:t>
            </a:r>
            <a:r>
              <a:rPr lang="en-GB" sz="1400" baseline="30000" dirty="0"/>
              <a:t>O</a:t>
            </a:r>
            <a:r>
              <a:rPr lang="en-GB" sz="1400" dirty="0"/>
              <a:t> = 60</a:t>
            </a:r>
            <a:r>
              <a:rPr lang="en-GB" sz="1400" baseline="30000" dirty="0"/>
              <a:t>O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F0000"/>
                </a:solidFill>
              </a:rPr>
              <a:t>The latitude difference between </a:t>
            </a:r>
            <a:r>
              <a:rPr lang="en-GB" sz="1400" dirty="0">
                <a:solidFill>
                  <a:schemeClr val="tx1">
                    <a:lumMod val="95000"/>
                  </a:schemeClr>
                </a:solidFill>
              </a:rPr>
              <a:t>A and C is </a:t>
            </a:r>
            <a:r>
              <a:rPr lang="en-GB" sz="1400" dirty="0"/>
              <a:t>80</a:t>
            </a:r>
            <a:r>
              <a:rPr lang="en-GB" sz="1400" baseline="30000" dirty="0"/>
              <a:t>O</a:t>
            </a:r>
            <a:r>
              <a:rPr lang="en-GB" sz="1400" dirty="0"/>
              <a:t> , </a:t>
            </a:r>
            <a:r>
              <a:rPr lang="en-GB" sz="1400" dirty="0">
                <a:solidFill>
                  <a:srgbClr val="FFFF00"/>
                </a:solidFill>
              </a:rPr>
              <a:t>between E and A </a:t>
            </a:r>
            <a:r>
              <a:rPr lang="en-GB" sz="1400" dirty="0"/>
              <a:t>is 80</a:t>
            </a:r>
            <a:r>
              <a:rPr lang="en-GB" sz="1400" baseline="30000" dirty="0"/>
              <a:t>O</a:t>
            </a:r>
            <a:r>
              <a:rPr lang="en-GB" sz="1400" dirty="0"/>
              <a:t> - 30</a:t>
            </a:r>
            <a:r>
              <a:rPr lang="en-GB" sz="1400" baseline="30000" dirty="0"/>
              <a:t>O</a:t>
            </a:r>
            <a:r>
              <a:rPr lang="en-GB" sz="1400" dirty="0"/>
              <a:t> = 50</a:t>
            </a:r>
            <a:r>
              <a:rPr lang="en-GB" sz="1400" baseline="30000" dirty="0"/>
              <a:t>O 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FFFF00"/>
                </a:solidFill>
              </a:rPr>
              <a:t>between D and A </a:t>
            </a:r>
            <a:r>
              <a:rPr lang="en-GB" sz="1400" dirty="0"/>
              <a:t>is 80</a:t>
            </a:r>
            <a:r>
              <a:rPr lang="en-GB" sz="1400" baseline="30000" dirty="0"/>
              <a:t>O</a:t>
            </a:r>
            <a:r>
              <a:rPr lang="en-GB" sz="1400" dirty="0"/>
              <a:t> + 60</a:t>
            </a:r>
            <a:r>
              <a:rPr lang="en-GB" sz="1400" baseline="30000" dirty="0"/>
              <a:t>O</a:t>
            </a:r>
            <a:r>
              <a:rPr lang="en-GB" sz="1400" dirty="0"/>
              <a:t> = 140</a:t>
            </a:r>
            <a:r>
              <a:rPr lang="en-GB" sz="1400" baseline="30000" dirty="0"/>
              <a:t>O</a:t>
            </a:r>
            <a:endParaRPr lang="en-GB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D9060-B3FA-41C8-A0B1-2C72302284F4}"/>
              </a:ext>
            </a:extLst>
          </p:cNvPr>
          <p:cNvPicPr/>
          <p:nvPr/>
        </p:nvPicPr>
        <p:blipFill rotWithShape="1">
          <a:blip r:embed="rId2"/>
          <a:srcRect l="34035" t="19145" r="39907" b="57455"/>
          <a:stretch/>
        </p:blipFill>
        <p:spPr bwMode="auto">
          <a:xfrm>
            <a:off x="1586809" y="1813559"/>
            <a:ext cx="2697480" cy="1615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32431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 lnSpcReduction="10000"/>
              </a:bodyPr>
              <a:lstStyle/>
              <a:p>
                <a:pPr marL="457200" lvl="1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DISTANCE ON SURFACE OF THE EARTH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Great Circle Distances 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Distances on longitudes and on the equator.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Remember the arc length of a circle is                               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same formular is used to find length along a longitude 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θ is the degrees of the central angle( the latitude difference), and the radius of the earth is 6370 km approx. 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OR 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( 60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nautical miles since </a:t>
                </a:r>
                <a:r>
                  <a:rPr lang="en-GB" dirty="0">
                    <a:solidFill>
                      <a:srgbClr val="FFC000"/>
                    </a:solidFill>
                  </a:rPr>
                  <a:t>1</a:t>
                </a:r>
                <a:r>
                  <a:rPr lang="en-GB" baseline="30000" dirty="0">
                    <a:solidFill>
                      <a:srgbClr val="FFC000"/>
                    </a:solidFill>
                  </a:rPr>
                  <a:t>O </a:t>
                </a:r>
                <a:r>
                  <a:rPr lang="en-GB" dirty="0">
                    <a:solidFill>
                      <a:srgbClr val="FFC000"/>
                    </a:solidFill>
                  </a:rPr>
                  <a:t>is subtended by 60nm , </a:t>
                </a:r>
                <a:r>
                  <a:rPr lang="en-US" dirty="0"/>
                  <a:t>1 nautical mile (nm) = 1.853 km </a:t>
                </a:r>
                <a:r>
                  <a:rPr lang="en-US" dirty="0" err="1"/>
                  <a:t>aprox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NB 1</a:t>
                </a:r>
                <a:r>
                  <a:rPr lang="en-US" baseline="300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60’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</a:t>
                </a:r>
                <a:endParaRPr lang="en-GB" sz="18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1.Find the distance between points P(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0 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and Q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express it in;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Nm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Km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𝑇𝑎𝑘𝑒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𝑟𝑎𝑑𝑖𝑢𝑠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𝑜𝑓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𝑒𝑎𝑟𝑡h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𝑡𝑜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6370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𝑘𝑚</m:t>
                        </m:r>
                      </m:e>
                    </m:d>
                  </m:oMath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solidFill>
                      <a:srgbClr val="FFC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</a:t>
                </a:r>
                <a:endParaRPr lang="en-GB" sz="18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Angle subtended at the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20.5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60.5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b)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 smtClean="0">
                            <a:latin typeface="Cambria Math" panose="02040503050406030204" pitchFamily="18" charset="0"/>
                          </a:rPr>
                          <m:t>Ɵ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GB" sz="1800" dirty="0">
                    <a:latin typeface="Arial" panose="020B0604020202020204" pitchFamily="34" charset="0"/>
                    <a:ea typeface="Arial" panose="020B0604020202020204" pitchFamily="34" charset="0"/>
                  </a:rPr>
                  <a:t> 2</a:t>
                </a:r>
                <a:r>
                  <a:rPr lang="el-GR" dirty="0"/>
                  <a:t>π</a:t>
                </a:r>
                <a:r>
                  <a:rPr lang="en-GB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60.5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GB" sz="1800" dirty="0">
                    <a:latin typeface="Arial" panose="020B0604020202020204" pitchFamily="34" charset="0"/>
                    <a:ea typeface="Arial" panose="020B0604020202020204" pitchFamily="34" charset="0"/>
                  </a:rPr>
                  <a:t> x 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800" dirty="0">
                    <a:latin typeface="Arial" panose="020B0604020202020204" pitchFamily="34" charset="0"/>
                    <a:ea typeface="Arial" panose="020B0604020202020204" pitchFamily="34" charset="0"/>
                  </a:rPr>
                  <a:t> x6370</a:t>
                </a:r>
                <a:endParaRPr lang="en-GB" sz="1800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42875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subtended by 60 nm                                                      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6729 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42875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60.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subtended by; 60 x 60.5 = 3630 nm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100" t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F7CF9C-4295-4131-B551-791289CD15F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762" y="1289321"/>
            <a:ext cx="1342759" cy="34417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71D0B5-F273-48D1-9553-62E3FADEABE1}"/>
              </a:ext>
            </a:extLst>
          </p:cNvPr>
          <p:cNvCxnSpPr/>
          <p:nvPr/>
        </p:nvCxnSpPr>
        <p:spPr>
          <a:xfrm>
            <a:off x="5628443" y="5122416"/>
            <a:ext cx="71021" cy="161573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077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088906" cy="6858000"/>
              </a:xfrm>
            </p:spPr>
            <p:txBody>
              <a:bodyPr>
                <a:noAutofit/>
              </a:bodyPr>
              <a:lstStyle/>
              <a:p>
                <a:pPr marL="457200" lvl="1" indent="0">
                  <a:buNone/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Find the distance between points A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)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(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express it in ;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a)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Nm.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b) Km                    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𝑇𝑎𝑘𝑒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𝑡h𝑒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𝑟𝑎𝑑𝑖𝑢𝑠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𝑜𝑓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𝑡h𝑒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𝑒𝑎𝑟𝑡h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𝑏𝑒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6370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 </a:t>
                </a:r>
              </a:p>
              <a:p>
                <a:pPr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two points lie on the equator, which is great circle. </a:t>
                </a:r>
              </a:p>
              <a:p>
                <a:pPr marL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,we are calculating distance along a great circle.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Angle between points A and B = longitude difference which 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 = 60 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800" smtClean="0">
                        <a:latin typeface="Cambria Math" panose="02040503050406030204" pitchFamily="18" charset="0"/>
                      </a:rPr>
                      <m:t>Ɵ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60 x20 = 1200nm</a:t>
                </a:r>
              </a:p>
              <a:p>
                <a:pPr marL="0" indent="0">
                  <a:buNone/>
                </a:pPr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Distance in km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6370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2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=2224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088906" cy="6858000"/>
              </a:xfrm>
              <a:blipFill>
                <a:blip r:embed="rId2"/>
                <a:stretch>
                  <a:fillRect l="-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7946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8000" dirty="0">
                    <a:solidFill>
                      <a:srgbClr val="FF0000"/>
                    </a:solidFill>
                  </a:rPr>
                  <a:t>Distance along a small Circle (circle of latitude)</a:t>
                </a:r>
              </a:p>
              <a:p>
                <a:pPr marL="514350" indent="-514350">
                  <a:buAutoNum type="alphaLcParenR"/>
                </a:pPr>
                <a:r>
                  <a:rPr lang="en-GB" sz="8000" dirty="0">
                    <a:solidFill>
                      <a:srgbClr val="FF0000"/>
                    </a:solidFill>
                  </a:rPr>
                  <a:t>Distance in nm = </a:t>
                </a:r>
                <a:r>
                  <a:rPr lang="en-GB" sz="8000" dirty="0">
                    <a:solidFill>
                      <a:schemeClr val="tx1">
                        <a:lumMod val="95000"/>
                      </a:schemeClr>
                    </a:solidFill>
                  </a:rPr>
                  <a:t>60x  x </a:t>
                </a:r>
                <a:r>
                  <a:rPr lang="en-GB" sz="8000" dirty="0" err="1">
                    <a:solidFill>
                      <a:schemeClr val="tx1">
                        <a:lumMod val="95000"/>
                      </a:schemeClr>
                    </a:solidFill>
                  </a:rPr>
                  <a:t>cos</a:t>
                </a:r>
                <a:r>
                  <a:rPr lang="en-GB" sz="8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Ɵ</a:t>
                </a:r>
                <a:endParaRPr lang="en-GB" sz="8000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Wingdings 3" charset="2"/>
                  <a:buAutoNum type="alphaLcParenR"/>
                </a:pPr>
                <a:r>
                  <a:rPr lang="en-GB" sz="80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in km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8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</a:rPr>
                          <m:t></m:t>
                        </m:r>
                      </m:num>
                      <m:den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sz="8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8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8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Ɵ </m:t>
                        </m:r>
                      </m:e>
                    </m:func>
                    <m:r>
                      <a:rPr lang="en-US" sz="8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GB" sz="8000" dirty="0"/>
              </a:p>
              <a:p>
                <a:pPr marL="0" indent="0">
                  <a:buNone/>
                </a:pPr>
                <a:r>
                  <a:rPr lang="en-GB" sz="8000" dirty="0">
                    <a:solidFill>
                      <a:schemeClr val="tx1">
                        <a:lumMod val="95000"/>
                      </a:schemeClr>
                    </a:solidFill>
                  </a:rPr>
                  <a:t>Where: </a:t>
                </a:r>
                <a:r>
                  <a:rPr lang="en-GB" sz="80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Ɵ = the latitude angle, usually common </a:t>
                </a:r>
              </a:p>
              <a:p>
                <a:pPr marL="0" indent="0">
                  <a:buNone/>
                </a:pPr>
                <a:r>
                  <a:rPr lang="en-GB" sz="80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8000" dirty="0">
                        <a:solidFill>
                          <a:schemeClr val="tx1">
                            <a:lumMod val="95000"/>
                          </a:schemeClr>
                        </a:solidFill>
                      </a:rPr>
                      <m:t></m:t>
                    </m:r>
                  </m:oMath>
                </a14:m>
                <a:r>
                  <a:rPr lang="en-GB" sz="80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the longitude difference</a:t>
                </a:r>
              </a:p>
              <a:p>
                <a:pPr marL="0" indent="0">
                  <a:buNone/>
                </a:pPr>
                <a:r>
                  <a:rPr lang="en-GB" sz="8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</a:t>
                </a:r>
              </a:p>
              <a:p>
                <a:pPr marL="0" indent="0">
                  <a:buNone/>
                </a:pPr>
                <a:r>
                  <a:rPr lang="en-US" sz="8000" dirty="0"/>
                  <a:t>Find the distance in kilometers and nautical miles between two points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/>
                        </m:ctrlPr>
                      </m:sSupPr>
                      <m:e>
                        <m:r>
                          <a:rPr lang="en-US" sz="8000" i="1"/>
                          <m:t>30</m:t>
                        </m:r>
                      </m:e>
                      <m:sup>
                        <m:r>
                          <a:rPr lang="en-US" sz="8000" i="1"/>
                          <m:t>0</m:t>
                        </m:r>
                      </m:sup>
                    </m:sSup>
                    <m:r>
                      <a:rPr lang="en-US" sz="8000" i="1"/>
                      <m:t>𝑁</m:t>
                    </m:r>
                    <m:r>
                      <a:rPr lang="en-US" sz="8000" i="1"/>
                      <m:t> </m:t>
                    </m:r>
                    <m:sSup>
                      <m:sSupPr>
                        <m:ctrlPr>
                          <a:rPr lang="en-GB" sz="8000" i="1"/>
                        </m:ctrlPr>
                      </m:sSupPr>
                      <m:e>
                        <m:r>
                          <a:rPr lang="en-US" sz="8000" i="1"/>
                          <m:t>45</m:t>
                        </m:r>
                      </m:e>
                      <m:sup>
                        <m:r>
                          <a:rPr lang="en-US" sz="8000" i="1"/>
                          <m:t>0</m:t>
                        </m:r>
                      </m:sup>
                    </m:sSup>
                    <m:r>
                      <a:rPr lang="en-US" sz="8000" i="1"/>
                      <m:t>𝐸</m:t>
                    </m:r>
                    <m:r>
                      <a:rPr lang="en-US" sz="8000" i="1"/>
                      <m:t>) </m:t>
                    </m:r>
                    <m:r>
                      <a:rPr lang="en-US" sz="8000" i="1"/>
                      <m:t>𝑎𝑛𝑑</m:t>
                    </m:r>
                    <m:r>
                      <a:rPr lang="en-US" sz="8000" i="1"/>
                      <m:t>  </m:t>
                    </m:r>
                    <m:r>
                      <a:rPr lang="en-US" sz="8000" i="1"/>
                      <m:t>𝑄</m:t>
                    </m:r>
                    <m:r>
                      <a:rPr lang="en-US" sz="8000" i="1"/>
                      <m:t> ( </m:t>
                    </m:r>
                    <m:sSup>
                      <m:sSupPr>
                        <m:ctrlPr>
                          <a:rPr lang="en-GB" sz="8000" i="1"/>
                        </m:ctrlPr>
                      </m:sSupPr>
                      <m:e>
                        <m:r>
                          <a:rPr lang="en-US" sz="8000" i="1"/>
                          <m:t>30</m:t>
                        </m:r>
                      </m:e>
                      <m:sup>
                        <m:r>
                          <a:rPr lang="en-US" sz="8000" i="1"/>
                          <m:t>0</m:t>
                        </m:r>
                      </m:sup>
                    </m:sSup>
                    <m:r>
                      <a:rPr lang="en-US" sz="8000" i="1"/>
                      <m:t>𝑁</m:t>
                    </m:r>
                    <m:r>
                      <a:rPr lang="en-US" sz="8000" i="1"/>
                      <m:t> </m:t>
                    </m:r>
                    <m:sSup>
                      <m:sSupPr>
                        <m:ctrlPr>
                          <a:rPr lang="en-GB" sz="8000" i="1"/>
                        </m:ctrlPr>
                      </m:sSupPr>
                      <m:e>
                        <m:r>
                          <a:rPr lang="en-US" sz="8000" i="1"/>
                          <m:t>60</m:t>
                        </m:r>
                      </m:e>
                      <m:sup>
                        <m:r>
                          <a:rPr lang="en-US" sz="8000" i="1"/>
                          <m:t>0</m:t>
                        </m:r>
                      </m:sup>
                    </m:sSup>
                    <m:r>
                      <a:rPr lang="en-US" sz="8000" i="1"/>
                      <m:t>𝑊</m:t>
                    </m:r>
                    <m:r>
                      <a:rPr lang="en-US" sz="8000" i="1"/>
                      <m:t>)</m:t>
                    </m:r>
                  </m:oMath>
                </a14:m>
                <a:r>
                  <a:rPr lang="en-US" sz="8000" dirty="0"/>
                  <a:t>.</a:t>
                </a:r>
                <a:endParaRPr lang="en-GB" sz="8000" dirty="0"/>
              </a:p>
              <a:p>
                <a:pPr marL="0" indent="0">
                  <a:buNone/>
                </a:pPr>
                <a:r>
                  <a:rPr lang="en-GB" sz="8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8000" dirty="0"/>
                  <a:t>The angle subtended by the arc PQ at center C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/>
                        </m:ctrlPr>
                      </m:sSupPr>
                      <m:e>
                        <m:r>
                          <a:rPr lang="en-US" sz="8000" i="1"/>
                          <m:t>45</m:t>
                        </m:r>
                      </m:e>
                      <m:sup>
                        <m:r>
                          <a:rPr lang="en-US" sz="8000" i="1"/>
                          <m:t>0</m:t>
                        </m:r>
                      </m:sup>
                    </m:sSup>
                    <m:r>
                      <a:rPr lang="en-US" sz="8000" i="1"/>
                      <m:t> + </m:t>
                    </m:r>
                    <m:sSup>
                      <m:sSupPr>
                        <m:ctrlPr>
                          <a:rPr lang="en-GB" sz="8000" i="1"/>
                        </m:ctrlPr>
                      </m:sSupPr>
                      <m:e>
                        <m:r>
                          <a:rPr lang="en-US" sz="8000" i="1"/>
                          <m:t>60</m:t>
                        </m:r>
                      </m:e>
                      <m:sup>
                        <m:r>
                          <a:rPr lang="en-US" sz="8000" i="1"/>
                          <m:t>0</m:t>
                        </m:r>
                      </m:sup>
                    </m:sSup>
                    <m:r>
                      <a:rPr lang="en-US" sz="8000" i="1"/>
                      <m:t>=10</m:t>
                    </m:r>
                    <m:sSup>
                      <m:sSupPr>
                        <m:ctrlPr>
                          <a:rPr lang="en-GB" sz="8000" i="1"/>
                        </m:ctrlPr>
                      </m:sSupPr>
                      <m:e>
                        <m:r>
                          <a:rPr lang="en-US" sz="8000" i="1"/>
                          <m:t>5</m:t>
                        </m:r>
                      </m:e>
                      <m:sup>
                        <m:r>
                          <a:rPr lang="en-US" sz="8000" i="1"/>
                          <m:t>0</m:t>
                        </m:r>
                      </m:sup>
                    </m:sSup>
                  </m:oMath>
                </a14:m>
                <a:r>
                  <a:rPr lang="en-GB" sz="8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(longitude difference)</a:t>
                </a:r>
              </a:p>
              <a:p>
                <a:pPr marL="0" indent="0">
                  <a:buNone/>
                </a:pPr>
                <a:r>
                  <a:rPr lang="en-US" sz="8000" dirty="0"/>
                  <a:t>length of PQ in km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8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</a:rPr>
                          <m:t></m:t>
                        </m:r>
                      </m:num>
                      <m:den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sz="8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8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8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Ɵ </m:t>
                        </m:r>
                      </m:e>
                    </m:func>
                    <m:r>
                      <a:rPr lang="en-US" sz="8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GB" sz="8000" dirty="0"/>
              </a:p>
              <a:p>
                <a:pPr marL="0" indent="0">
                  <a:buNone/>
                </a:pPr>
                <a:r>
                  <a:rPr lang="en-GB" sz="8000" dirty="0"/>
                  <a:t>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000" i="1"/>
                        </m:ctrlPr>
                      </m:fPr>
                      <m:num>
                        <m:r>
                          <a:rPr lang="en-US" sz="8000" i="1"/>
                          <m:t>105</m:t>
                        </m:r>
                      </m:num>
                      <m:den>
                        <m:r>
                          <a:rPr lang="en-US" sz="8000" i="1"/>
                          <m:t>360</m:t>
                        </m:r>
                      </m:den>
                    </m:f>
                    <m:r>
                      <a:rPr lang="en-US" sz="8000" i="1"/>
                      <m:t> </m:t>
                    </m:r>
                    <m:r>
                      <a:rPr lang="en-US" sz="8000" i="1"/>
                      <m:t>𝑋</m:t>
                    </m:r>
                    <m:r>
                      <a:rPr lang="en-US" sz="8000" i="1"/>
                      <m:t> 2 </m:t>
                    </m:r>
                    <m:r>
                      <a:rPr lang="en-US" sz="8000" i="1"/>
                      <m:t>𝑋</m:t>
                    </m:r>
                    <m:f>
                      <m:fPr>
                        <m:ctrlPr>
                          <a:rPr lang="en-GB" sz="8000" i="1"/>
                        </m:ctrlPr>
                      </m:fPr>
                      <m:num>
                        <m:r>
                          <a:rPr lang="en-US" sz="8000" i="1"/>
                          <m:t>22</m:t>
                        </m:r>
                      </m:num>
                      <m:den>
                        <m:r>
                          <a:rPr lang="en-US" sz="8000" i="1"/>
                          <m:t>7</m:t>
                        </m:r>
                      </m:den>
                    </m:f>
                    <m:r>
                      <a:rPr lang="en-US" sz="8000" i="1"/>
                      <m:t> </m:t>
                    </m:r>
                    <m:r>
                      <a:rPr lang="en-US" sz="8000" i="1"/>
                      <m:t>𝑋</m:t>
                    </m:r>
                    <m:r>
                      <a:rPr lang="en-US" sz="8000" i="1"/>
                      <m:t> 6370</m:t>
                    </m:r>
                    <m:r>
                      <a:rPr lang="en-US" sz="8000" i="1"/>
                      <m:t>𝐶𝑂𝑆</m:t>
                    </m:r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8000" b="0" i="1" baseline="3000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8000" i="1"/>
                      <m:t> </m:t>
                    </m:r>
                    <m:r>
                      <a:rPr lang="en-US" sz="8000" i="1"/>
                      <m:t>𝑘𝑚</m:t>
                    </m:r>
                  </m:oMath>
                </a14:m>
                <a:endParaRPr lang="en-GB" sz="8000" dirty="0"/>
              </a:p>
              <a:p>
                <a:pPr marL="0" indent="0">
                  <a:buNone/>
                </a:pPr>
                <a:r>
                  <a:rPr lang="en-GB" sz="8000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sz="8000" i="1"/>
                      <m:t>=</m:t>
                    </m:r>
                    <m:r>
                      <a:rPr lang="en-US" sz="8000" i="1" smtClean="0">
                        <a:solidFill>
                          <a:srgbClr val="FFFF00"/>
                        </a:solidFill>
                      </a:rPr>
                      <m:t>10113 </m:t>
                    </m:r>
                    <m:r>
                      <a:rPr lang="en-US" sz="8000" i="1" smtClean="0">
                        <a:solidFill>
                          <a:srgbClr val="FFFF00"/>
                        </a:solidFill>
                      </a:rPr>
                      <m:t>𝑘𝑚</m:t>
                    </m:r>
                  </m:oMath>
                </a14:m>
                <a:endParaRPr lang="en-GB" sz="80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GB" sz="8000" dirty="0"/>
              </a:p>
              <a:p>
                <a:pPr marL="0" indent="0">
                  <a:buNone/>
                </a:pPr>
                <a:endParaRPr lang="en-GB" sz="8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8000" dirty="0"/>
                  <a:t>length of PQ in nm is </a:t>
                </a:r>
                <a:r>
                  <a:rPr lang="en-GB" sz="8000" dirty="0">
                    <a:solidFill>
                      <a:schemeClr val="tx1">
                        <a:lumMod val="95000"/>
                      </a:schemeClr>
                    </a:solidFill>
                  </a:rPr>
                  <a:t>60x  x </a:t>
                </a:r>
                <a:r>
                  <a:rPr lang="en-GB" sz="8000" dirty="0" err="1">
                    <a:solidFill>
                      <a:schemeClr val="tx1">
                        <a:lumMod val="95000"/>
                      </a:schemeClr>
                    </a:solidFill>
                  </a:rPr>
                  <a:t>cos</a:t>
                </a:r>
                <a:r>
                  <a:rPr lang="en-GB" sz="8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Ɵ</a:t>
                </a:r>
                <a:endParaRPr lang="en-GB" sz="8000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80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= </a:t>
                </a:r>
                <a14:m>
                  <m:oMath xmlns:m="http://schemas.openxmlformats.org/officeDocument/2006/math">
                    <m:r>
                      <a:rPr lang="en-US" sz="8000" i="1"/>
                      <m:t>60 </m:t>
                    </m:r>
                    <m:r>
                      <a:rPr lang="en-US" sz="8000" i="1"/>
                      <m:t>𝑥</m:t>
                    </m:r>
                    <m:r>
                      <a:rPr lang="en-US" sz="8000" i="1"/>
                      <m:t> 105 </m:t>
                    </m:r>
                    <m:r>
                      <a:rPr lang="en-US" sz="8000" i="1"/>
                      <m:t>𝑐𝑜𝑠</m:t>
                    </m:r>
                    <m:sSup>
                      <m:sSupPr>
                        <m:ctrlPr>
                          <a:rPr lang="en-GB" sz="8000" i="1"/>
                        </m:ctrlPr>
                      </m:sSupPr>
                      <m:e>
                        <m:r>
                          <a:rPr lang="en-US" sz="8000" i="1"/>
                          <m:t>30</m:t>
                        </m:r>
                      </m:e>
                      <m:sup>
                        <m:r>
                          <a:rPr lang="en-US" sz="8000" i="1"/>
                          <m:t>0</m:t>
                        </m:r>
                      </m:sup>
                    </m:sSup>
                    <m:r>
                      <a:rPr lang="en-US" sz="8000" i="1"/>
                      <m:t>𝑛𝑚</m:t>
                    </m:r>
                  </m:oMath>
                </a14:m>
                <a:r>
                  <a:rPr lang="en-GB" sz="8000" dirty="0"/>
                  <a:t> =</a:t>
                </a:r>
                <a14:m>
                  <m:oMath xmlns:m="http://schemas.openxmlformats.org/officeDocument/2006/math">
                    <m:r>
                      <a:rPr lang="en-US" sz="8000" i="1"/>
                      <m:t>60 </m:t>
                    </m:r>
                    <m:r>
                      <a:rPr lang="en-US" sz="8000" i="1"/>
                      <m:t>𝑥</m:t>
                    </m:r>
                    <m:r>
                      <a:rPr lang="en-US" sz="8000" i="1"/>
                      <m:t> 105 </m:t>
                    </m:r>
                    <m:r>
                      <a:rPr lang="en-US" sz="8000" i="1"/>
                      <m:t>𝑥</m:t>
                    </m:r>
                    <m:r>
                      <a:rPr lang="en-US" sz="8000" i="1"/>
                      <m:t> 0.8660 </m:t>
                    </m:r>
                    <m:r>
                      <a:rPr lang="en-US" sz="8000" i="1"/>
                      <m:t>𝑛𝑚</m:t>
                    </m:r>
                  </m:oMath>
                </a14:m>
                <a:endParaRPr lang="en-GB" sz="8000" i="1" dirty="0"/>
              </a:p>
              <a:p>
                <a:pPr marL="0" indent="0">
                  <a:buNone/>
                </a:pPr>
                <a:r>
                  <a:rPr lang="en-US" sz="8000" dirty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8000" i="1"/>
                      <m:t>=</m:t>
                    </m:r>
                    <m:r>
                      <a:rPr lang="en-US" sz="8000" i="1" smtClean="0">
                        <a:solidFill>
                          <a:srgbClr val="FFFF00"/>
                        </a:solidFill>
                      </a:rPr>
                      <m:t>5456 </m:t>
                    </m:r>
                    <m:r>
                      <a:rPr lang="en-US" sz="8000" i="1" smtClean="0">
                        <a:solidFill>
                          <a:srgbClr val="FFFF00"/>
                        </a:solidFill>
                      </a:rPr>
                      <m:t>𝑛𝑚</m:t>
                    </m:r>
                  </m:oMath>
                </a14:m>
                <a:r>
                  <a:rPr lang="en-US" sz="8000" dirty="0"/>
                  <a:t> </a:t>
                </a:r>
                <a:endParaRPr lang="en-GB" sz="8000" dirty="0"/>
              </a:p>
              <a:p>
                <a:pPr marL="0" indent="0">
                  <a:buNone/>
                </a:pPr>
                <a:endParaRPr lang="en-GB" sz="11200" dirty="0">
                  <a:solidFill>
                    <a:schemeClr val="tx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28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br>
                  <a:rPr lang="en-GB" baseline="30000" dirty="0"/>
                </a:br>
                <a:endParaRPr lang="en-GB" dirty="0"/>
              </a:p>
              <a:p>
                <a:pPr marL="0" indent="0">
                  <a:buNone/>
                </a:pPr>
                <a:endParaRPr lang="en-GB" baseline="30000" dirty="0"/>
              </a:p>
              <a:p>
                <a:pPr marL="0" indent="0">
                  <a:buNone/>
                </a:pPr>
                <a:endParaRPr lang="en-GB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sz="1600" dirty="0"/>
              </a:p>
              <a:p>
                <a:pPr marL="128016" lvl="1" indent="0">
                  <a:buNone/>
                </a:pP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500"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599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474" y="0"/>
                <a:ext cx="12093526" cy="6858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Shortest distance between the two points on the earths surface</a:t>
                </a: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shortest distance between two points on the earths surface is that along a great circle.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NB </a:t>
                </a:r>
                <a:r>
                  <a:rPr lang="en-US" sz="1800" b="1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calculating</a:t>
                </a:r>
                <a:r>
                  <a:rPr lang="en-US" sz="18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shortest distance along parallel of latitude, the longitude difference bust be 180</a:t>
                </a:r>
                <a:r>
                  <a:rPr lang="en-US" sz="1800" baseline="30000" dirty="0">
                    <a:solidFill>
                      <a:schemeClr val="tx1">
                        <a:lumMod val="9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GB" sz="1800" baseline="300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Example</a:t>
                </a:r>
              </a:p>
              <a:p>
                <a:pPr marL="0" lvl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1.P and Q are two points on latitude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They lie on longitude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4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13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respectively. Find the distance from P to Q : </a:t>
                </a:r>
              </a:p>
              <a:p>
                <a:pPr marL="0" lvl="0" indent="0">
                  <a:buNone/>
                </a:pPr>
                <a:r>
                  <a:rPr lang="en-US" dirty="0"/>
                  <a:t>a) Along a parallel of latitude</a:t>
                </a:r>
                <a:endParaRPr lang="en-GB" dirty="0"/>
              </a:p>
              <a:p>
                <a:pPr marL="0" lvl="0" indent="0">
                  <a:buNone/>
                </a:pPr>
                <a:r>
                  <a:rPr lang="en-US" dirty="0"/>
                  <a:t>b) Along a great circle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r>
                  <a:rPr lang="en-US" dirty="0">
                    <a:solidFill>
                      <a:srgbClr val="FF0000"/>
                    </a:solidFill>
                  </a:rPr>
                  <a:t>solution</a:t>
                </a:r>
              </a:p>
              <a:p>
                <a:pPr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difference in longitude between P and Q is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13</m:t>
                    </m:r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length of the circle parallel  of latitude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</a:t>
                </a:r>
                <a:r>
                  <a:rPr lang="en-GB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tx1">
                                <a:lumMod val="95000"/>
                              </a:schemeClr>
                            </a:solidFill>
                          </a:rPr>
                          <m:t>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Ɵ </m:t>
                        </m:r>
                      </m:e>
                    </m:func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6370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𝐶𝑂𝑆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baseline="3000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                                                            =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12869 </m:t>
                    </m:r>
                    <m:r>
                      <a:rPr lang="en-US" sz="180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endParaRPr lang="en-GB" dirty="0">
                  <a:solidFill>
                    <a:srgbClr val="FFFF00"/>
                  </a:solidFill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required great circle passes via the North Pole. Therefore, the angle subtended at the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the arc is;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therefore length 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/>
                        </m:ctrlPr>
                      </m:fPr>
                      <m:num>
                        <m:r>
                          <a:rPr lang="en-US" i="1"/>
                          <m:t>80</m:t>
                        </m:r>
                      </m:num>
                      <m:den>
                        <m:r>
                          <a:rPr lang="en-US" i="1"/>
                          <m:t>360</m:t>
                        </m:r>
                      </m:den>
                    </m:f>
                    <m:r>
                      <a:rPr lang="en-US" i="1"/>
                      <m:t> </m:t>
                    </m:r>
                    <m:r>
                      <a:rPr lang="en-US" i="1"/>
                      <m:t>𝑋</m:t>
                    </m:r>
                    <m:r>
                      <a:rPr lang="en-US" i="1"/>
                      <m:t> 2 </m:t>
                    </m:r>
                    <m:r>
                      <a:rPr lang="en-US" i="1"/>
                      <m:t>𝑋</m:t>
                    </m:r>
                    <m:f>
                      <m:fPr>
                        <m:ctrlPr>
                          <a:rPr lang="en-GB" i="1"/>
                        </m:ctrlPr>
                      </m:fPr>
                      <m:num>
                        <m:r>
                          <a:rPr lang="en-US" i="1"/>
                          <m:t>22</m:t>
                        </m:r>
                      </m:num>
                      <m:den>
                        <m:r>
                          <a:rPr lang="en-US" i="1"/>
                          <m:t>7</m:t>
                        </m:r>
                      </m:den>
                    </m:f>
                    <m:r>
                      <a:rPr lang="en-US" i="1"/>
                      <m:t> </m:t>
                    </m:r>
                    <m:r>
                      <a:rPr lang="en-US" i="1"/>
                      <m:t>𝑋</m:t>
                    </m:r>
                    <m:r>
                      <a:rPr lang="en-US" i="1"/>
                      <m:t> 6370=8898 </m:t>
                    </m:r>
                    <m:r>
                      <a:rPr lang="en-US" i="1" smtClean="0">
                        <a:solidFill>
                          <a:srgbClr val="FFFF00"/>
                        </a:solidFill>
                      </a:rPr>
                      <m:t>𝑘𝑚</m:t>
                    </m:r>
                  </m:oMath>
                </a14:m>
                <a:endParaRPr lang="en-GB" sz="18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74" y="0"/>
                <a:ext cx="12093526" cy="6858000"/>
              </a:xfrm>
              <a:blipFill>
                <a:blip r:embed="rId2"/>
                <a:stretch>
                  <a:fillRect l="-504" t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6422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Example2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position of two towns A and B on the earth’s surface are 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(36</a:t>
                </a:r>
                <a:r>
                  <a:rPr lang="en-GB" sz="1800" baseline="300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N, 49</a:t>
                </a:r>
                <a:r>
                  <a:rPr lang="en-GB" sz="1800" baseline="300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and (36</a:t>
                </a:r>
                <a:r>
                  <a:rPr lang="en-GB" sz="1800" baseline="300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N, 131</a:t>
                </a:r>
                <a:r>
                  <a:rPr lang="en-GB" sz="1800" baseline="300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W) respectively (Earth’s radius =6370km and π= 22/7)</a:t>
                </a: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Find:</a:t>
                </a: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SzPts val="1050"/>
                  <a:buFont typeface="Arial" panose="020B0604020202020204" pitchFamily="34" charset="0"/>
                  <a:buAutoNum type="alphaLcParenR"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longitudinal difference between the two towns </a:t>
                </a: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SzPts val="1050"/>
                  <a:buFont typeface="Arial" panose="020B0604020202020204" pitchFamily="34" charset="0"/>
                  <a:buAutoNum type="alphaLcParenR"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the distance between the towns:</a:t>
                </a: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Clr>
                    <a:srgbClr val="888888"/>
                  </a:buClr>
                  <a:buSzPts val="1050"/>
                  <a:buFont typeface="Arial" panose="020B0604020202020204" pitchFamily="34" charset="0"/>
                  <a:buAutoNum type="romanLcParenR"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Along a circle of latitude (in km) </a:t>
                </a: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Clr>
                    <a:srgbClr val="888888"/>
                  </a:buClr>
                  <a:buSzPts val="1050"/>
                  <a:buFont typeface="Arial" panose="020B0604020202020204" pitchFamily="34" charset="0"/>
                  <a:buAutoNum type="romanLcParenR"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Along the great circle in km and nautical miles </a:t>
                </a:r>
                <a:endParaRPr lang="en-GB" sz="1800" dirty="0">
                  <a:solidFill>
                    <a:schemeClr val="tx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SzPts val="1050"/>
                  <a:buNone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Another town C, is 840km due East to town B. Locate the position of town C</a:t>
                </a:r>
                <a:b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</a:t>
                </a: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  <a:buSzPts val="1050"/>
                  <a:buAutoNum type="alphaLcParenR"/>
                </a:pPr>
                <a:r>
                  <a:rPr lang="en-GB" sz="18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Longitudinal difference =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131</a:t>
                </a:r>
                <a:r>
                  <a:rPr lang="en-GB" sz="1800" baseline="300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+ 49</a:t>
                </a:r>
                <a:r>
                  <a:rPr lang="en-GB" sz="1800" baseline="300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180</a:t>
                </a:r>
                <a:r>
                  <a:rPr lang="en-GB" sz="1800" baseline="30000" dirty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GB" sz="1800" dirty="0" err="1">
                    <a:solidFill>
                      <a:schemeClr val="tx1">
                        <a:lumMod val="9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Distance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2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6370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𝐶𝑂𝑆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GB" sz="1800" i="1" baseline="3000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1800" dirty="0"/>
                  <a:t> =</a:t>
                </a:r>
                <a:r>
                  <a:rPr lang="en-GB" sz="1800" dirty="0">
                    <a:solidFill>
                      <a:srgbClr val="FFC000"/>
                    </a:solidFill>
                  </a:rPr>
                  <a:t>16,196.52km</a:t>
                </a: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C000"/>
                    </a:solidFill>
                  </a:rPr>
                  <a:t>   </a:t>
                </a:r>
                <a:r>
                  <a:rPr lang="en-GB" sz="1800" dirty="0">
                    <a:solidFill>
                      <a:schemeClr val="tx1">
                        <a:lumMod val="95000"/>
                      </a:schemeClr>
                    </a:solidFill>
                  </a:rPr>
                  <a:t>ii) angle substended at centre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rgbClr val="FFC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C000"/>
                    </a:solidFill>
                  </a:rPr>
                  <a:t>Distance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108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2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6370</m:t>
                    </m:r>
                  </m:oMath>
                </a14:m>
                <a:r>
                  <a:rPr lang="en-GB" sz="1800" dirty="0">
                    <a:solidFill>
                      <a:srgbClr val="FFC000"/>
                    </a:solidFill>
                  </a:rPr>
                  <a:t> =12,012km</a:t>
                </a:r>
              </a:p>
              <a:p>
                <a:pPr marL="0" indent="0">
                  <a:buNone/>
                </a:pPr>
                <a:r>
                  <a:rPr lang="en-GB" sz="1800" dirty="0"/>
                  <a:t> c) let longitude difference be x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2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6370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𝐶𝑂𝑆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GB" sz="18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840 ,x=9.3353</a:t>
                </a:r>
                <a:r>
                  <a:rPr lang="en-GB" sz="18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therefore C is (131</a:t>
                </a:r>
                <a:r>
                  <a:rPr lang="en-GB" sz="18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-9.3353</a:t>
                </a:r>
                <a:r>
                  <a:rPr lang="en-GB" sz="18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W) =</a:t>
                </a:r>
                <a:r>
                  <a:rPr lang="en-GB" sz="18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121.7</a:t>
                </a:r>
                <a:r>
                  <a:rPr lang="en-GB" sz="1800" baseline="300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</a:p>
              <a:p>
                <a:pPr marL="0" indent="0">
                  <a:buNone/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therefore town C is </a:t>
                </a:r>
                <a:r>
                  <a:rPr lang="en-GB" sz="18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(36</a:t>
                </a:r>
                <a:r>
                  <a:rPr lang="en-GB" sz="1800" baseline="300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N,121.7</a:t>
                </a:r>
                <a:r>
                  <a:rPr lang="en-GB" sz="1800" baseline="300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GB" sz="1800" dirty="0">
                    <a:solidFill>
                      <a:srgbClr val="FFC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W)</a:t>
                </a:r>
                <a:b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450"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5212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4593" y="262760"/>
                <a:ext cx="11887200" cy="59856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Longitude and Time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earth rotates through 36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about its axis every 24 hours in west – east direction.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Therefore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change in longitude there is a corresponding change in time of 4 minutes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 places in the same meridian have the same local time.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Local time at Greenwich is called Greenwich Mean Time .GMT.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 meridians to the west of Greenwich Meridian have sunrise after the meridian and their local times are behind GMT.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All meridian to the east of Greenwich Meridian have sunrise before the meridian and their local times are ahead of GMT.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Find the local time in Nairobi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,3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when the local time of Mandera (Nairobi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42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3.00 pm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difference in longitude between Mandera and Nairobi is (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that is Mandera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𝑒𝑎𝑠𝑡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𝑁𝑎𝑖𝑟𝑜𝑏𝑖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.Therefore their local time differ by; 4 x 5 = 20 min.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Since Nairobi is in the west of Mandera, we subtract 20 minutes from 3.00 p.m. </a:t>
                </a:r>
                <a:r>
                  <a:rPr lang="en-US" sz="18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This gives local time for Nairobi as 2.40 </a:t>
                </a:r>
                <a:r>
                  <a:rPr lang="en-US" sz="18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p.m</a:t>
                </a:r>
                <a:endParaRPr lang="en-US" sz="28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593" y="262760"/>
                <a:ext cx="11887200" cy="5985640"/>
              </a:xfrm>
              <a:blipFill>
                <a:blip r:embed="rId2"/>
                <a:stretch>
                  <a:fillRect l="-1077" t="-1018" r="-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19867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3221</TotalTime>
  <Words>2128</Words>
  <Application>Microsoft Office PowerPoint</Application>
  <PresentationFormat>Widescreen</PresentationFormat>
  <Paragraphs>198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Georgia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continued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mugoire</dc:creator>
  <cp:lastModifiedBy>ksf</cp:lastModifiedBy>
  <cp:revision>205</cp:revision>
  <cp:lastPrinted>2020-06-23T16:29:00Z</cp:lastPrinted>
  <dcterms:created xsi:type="dcterms:W3CDTF">2014-02-19T06:18:05Z</dcterms:created>
  <dcterms:modified xsi:type="dcterms:W3CDTF">2020-10-24T19:28:16Z</dcterms:modified>
</cp:coreProperties>
</file>