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82" r:id="rId13"/>
    <p:sldId id="271" r:id="rId14"/>
    <p:sldId id="272" r:id="rId15"/>
    <p:sldId id="273" r:id="rId16"/>
    <p:sldId id="274" r:id="rId17"/>
    <p:sldId id="28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774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9739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765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1062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3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83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3544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2017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607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616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09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157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7762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673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859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593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561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3751BE-9317-463B-9E6C-735C344762F2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34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228599" y="416859"/>
            <a:ext cx="11470342" cy="6252882"/>
          </a:xfrm>
        </p:spPr>
        <p:txBody>
          <a:bodyPr>
            <a:normAutofit fontScale="52500" lnSpcReduction="2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VECTORS 1.</a:t>
            </a:r>
          </a:p>
          <a:p>
            <a:r>
              <a:rPr lang="en-US" sz="4800" cap="none" dirty="0" smtClean="0">
                <a:solidFill>
                  <a:srgbClr val="92D050"/>
                </a:solidFill>
              </a:rPr>
              <a:t>specific objectives</a:t>
            </a:r>
          </a:p>
          <a:p>
            <a:r>
              <a:rPr lang="en-US" sz="4800" cap="none" dirty="0" smtClean="0">
                <a:solidFill>
                  <a:srgbClr val="FFC000"/>
                </a:solidFill>
              </a:rPr>
              <a:t>by the end of the topic the learner should be able to: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dirty="0"/>
              <a:t>Define vector and scalar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dirty="0"/>
              <a:t>Use vector notation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dirty="0"/>
              <a:t>Represent vectors both single and combined geometrically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dirty="0"/>
              <a:t>Identify equivalent vectors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dirty="0"/>
              <a:t>Add vectors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dirty="0"/>
              <a:t>Multiply vectors by scalars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dirty="0"/>
              <a:t>Define position vector and column vector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dirty="0"/>
              <a:t>Find magnitude of a vector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dirty="0"/>
              <a:t>Find mid-point of a vector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4800" dirty="0"/>
              <a:t>Define translation as a transformation</a:t>
            </a:r>
            <a:endParaRPr lang="en-US" sz="4800" cap="none" dirty="0" smtClean="0">
              <a:solidFill>
                <a:srgbClr val="FFC00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6147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474" y="0"/>
                <a:ext cx="12093526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Magnitude of a Vector in 2 dimensions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This is </a:t>
                </a:r>
                <a:r>
                  <a:rPr lang="en-US" dirty="0"/>
                  <a:t>the length of the directed line </a:t>
                </a:r>
                <a:r>
                  <a:rPr lang="en-US" dirty="0" smtClean="0"/>
                  <a:t>segment.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We write the magnitude of </a:t>
                </a:r>
                <a:r>
                  <a:rPr lang="en-US" b="1" i="1" dirty="0"/>
                  <a:t>u</a:t>
                </a:r>
                <a:r>
                  <a:rPr lang="en-US" dirty="0"/>
                  <a:t>  as |</a:t>
                </a:r>
                <a:r>
                  <a:rPr lang="en-US" b="1" i="1" dirty="0"/>
                  <a:t> u</a:t>
                </a:r>
                <a:r>
                  <a:rPr lang="en-US" dirty="0"/>
                  <a:t> </a:t>
                </a:r>
                <a:r>
                  <a:rPr lang="en-US" dirty="0" smtClean="0"/>
                  <a:t>|</a:t>
                </a:r>
              </a:p>
              <a:p>
                <a:r>
                  <a:rPr lang="en-US" dirty="0" smtClean="0"/>
                  <a:t>We use </a:t>
                </a:r>
                <a:r>
                  <a:rPr lang="en-US" dirty="0"/>
                  <a:t>Pythagoras’ </a:t>
                </a:r>
                <a:r>
                  <a:rPr lang="en-US" dirty="0" smtClean="0"/>
                  <a:t>Theorem to </a:t>
                </a:r>
                <a:r>
                  <a:rPr lang="en-US" dirty="0"/>
                  <a:t>calculate the length of the vector.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                                     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Example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lvl="1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                                     from the figure, </a:t>
                </a:r>
                <a:r>
                  <a:rPr lang="en-US" dirty="0"/>
                  <a:t>|</a:t>
                </a:r>
                <a:r>
                  <a:rPr lang="en-US" b="1" i="1" dirty="0"/>
                  <a:t> </a:t>
                </a:r>
                <a:r>
                  <a:rPr lang="en-US" b="1" i="1" dirty="0" smtClean="0"/>
                  <a:t>PQ</a:t>
                </a:r>
                <a:r>
                  <a:rPr lang="en-US" dirty="0" smtClean="0"/>
                  <a:t> | first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0" lvl="1" indent="0">
                  <a:buNone/>
                </a:pPr>
                <a:endParaRPr lang="en-US" sz="2000" dirty="0"/>
              </a:p>
              <a:p>
                <a:pPr marL="0" lvl="1" indent="0">
                  <a:buNone/>
                </a:pPr>
                <a:r>
                  <a:rPr lang="en-US" sz="3600" dirty="0" smtClean="0"/>
                  <a:t>                        </a:t>
                </a:r>
                <a:r>
                  <a:rPr lang="en-US" sz="2000" dirty="0" smtClean="0"/>
                  <a:t>therefore </a:t>
                </a:r>
                <a:r>
                  <a:rPr lang="en-US" sz="2000" dirty="0"/>
                  <a:t>|</a:t>
                </a:r>
                <a:r>
                  <a:rPr lang="en-US" sz="2000" b="1" i="1" dirty="0"/>
                  <a:t> PQ</a:t>
                </a:r>
                <a:r>
                  <a:rPr lang="en-US" sz="2000" dirty="0"/>
                  <a:t> |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2000" dirty="0" smtClean="0"/>
                  <a:t> units</a:t>
                </a: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74" y="0"/>
                <a:ext cx="12093526" cy="6858000"/>
              </a:xfrm>
              <a:blipFill rotWithShape="1">
                <a:blip r:embed="rId2"/>
                <a:stretch>
                  <a:fillRect l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3"/>
          <a:srcRect l="29516" t="57547" r="54059" b="33138"/>
          <a:stretch/>
        </p:blipFill>
        <p:spPr bwMode="auto">
          <a:xfrm>
            <a:off x="253859" y="2267584"/>
            <a:ext cx="2433955" cy="1161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s://www.ask-math.com/images/equivalent-vector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8" y="4128321"/>
            <a:ext cx="2127707" cy="1557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642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FF0000"/>
                    </a:solidFill>
                  </a:rPr>
                  <a:t>Midpoints</a:t>
                </a: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                                midpoint =</a:t>
                </a:r>
                <a:r>
                  <a:rPr lang="en-US" sz="3600" b="1" dirty="0">
                    <a:solidFill>
                      <a:schemeClr val="tx1">
                        <a:lumMod val="9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1">
                        <a:lumMod val="95000"/>
                      </a:schemeClr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1+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</a:schemeClr>
                    </a:solidFill>
                  </a:rPr>
                  <a:t>,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  <m:r>
                          <a:rPr lang="en-US" sz="3600" i="1">
                            <a:latin typeface="Cambria Math"/>
                          </a:rPr>
                          <m:t>1+</m:t>
                        </m:r>
                        <m:r>
                          <a:rPr lang="en-US" sz="3600" i="1">
                            <a:latin typeface="Cambria Math"/>
                          </a:rPr>
                          <m:t>𝑦</m:t>
                        </m:r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</a:schemeClr>
                    </a:solidFill>
                  </a:rPr>
                  <a:t> </a:t>
                </a:r>
                <a:r>
                  <a:rPr lang="en-US" sz="3600" b="1" dirty="0" smtClean="0">
                    <a:solidFill>
                      <a:schemeClr val="tx1">
                        <a:lumMod val="95000"/>
                      </a:schemeClr>
                    </a:solidFill>
                  </a:rPr>
                  <a:t>)</a:t>
                </a:r>
                <a:endParaRPr lang="en-US" sz="36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600" dirty="0">
                  <a:solidFill>
                    <a:schemeClr val="bg1"/>
                  </a:solidFill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                                                  mid point of AB =(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) = (2,4)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 rotWithShape="1">
                <a:blip r:embed="rId2"/>
                <a:stretch>
                  <a:fillRect l="-1500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8" t="39584" r="55510" b="34137"/>
          <a:stretch/>
        </p:blipFill>
        <p:spPr bwMode="auto">
          <a:xfrm>
            <a:off x="212430" y="989345"/>
            <a:ext cx="3409950" cy="205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2521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4593" y="262760"/>
                <a:ext cx="11887200" cy="59856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Translation Vector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This is a vector that moves  an object in such a way that all its points move the same distance and in the same direction.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 = O + T where I = image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O = object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T = translation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example.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Find the image of an object P(3,1) translated by vector </a:t>
                </a:r>
                <a:r>
                  <a:rPr lang="en-US" b="1" dirty="0" smtClean="0"/>
                  <a:t>T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FF0000"/>
                    </a:solidFill>
                  </a:rPr>
                  <a:t>solution</a:t>
                </a:r>
                <a:r>
                  <a:rPr lang="en-US" sz="3600" dirty="0" smtClean="0"/>
                  <a:t> position vector of p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3600" b="1" dirty="0" smtClean="0"/>
                  <a:t>I = O + T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 therefore coordinate of </a:t>
                </a:r>
                <a:r>
                  <a:rPr lang="en-US" dirty="0" smtClean="0"/>
                  <a:t>P‘ = (8,-1)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593" y="262760"/>
                <a:ext cx="11887200" cy="5985640"/>
              </a:xfrm>
              <a:blipFill rotWithShape="1">
                <a:blip r:embed="rId2"/>
                <a:stretch>
                  <a:fillRect l="-1590" t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198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QUESTIONS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Q1 </a:t>
                </a:r>
                <a:r>
                  <a:rPr lang="en-US" dirty="0"/>
                  <a:t>	Given the column vectors </a:t>
                </a:r>
                <a:r>
                  <a:rPr lang="en-US" b="1" dirty="0"/>
                  <a:t>a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/>
                  <a:t>c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 and </a:t>
                </a:r>
                <a:r>
                  <a:rPr lang="en-US" dirty="0"/>
                  <a:t>that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	(i) Express </a:t>
                </a:r>
                <a:r>
                  <a:rPr lang="en-US" b="1" dirty="0"/>
                  <a:t>p</a:t>
                </a:r>
                <a:r>
                  <a:rPr lang="en-US" dirty="0"/>
                  <a:t> as a column vector							</a:t>
                </a:r>
              </a:p>
              <a:p>
                <a:pPr marL="0" lvl="0" indent="0">
                  <a:buNone/>
                </a:pPr>
                <a:r>
                  <a:rPr lang="en-US" dirty="0"/>
                  <a:t>	(ii) Determine the magnitude of </a:t>
                </a:r>
                <a:r>
                  <a:rPr lang="en-US" b="1" dirty="0"/>
                  <a:t>p</a:t>
                </a:r>
                <a:r>
                  <a:rPr lang="en-US" dirty="0"/>
                  <a:t>						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solution</a:t>
                </a:r>
              </a:p>
              <a:p>
                <a:pPr marL="514350" indent="-514350">
                  <a:buAutoNum type="romanLcParenR"/>
                </a:pPr>
                <a:r>
                  <a:rPr lang="en-US" dirty="0" smtClean="0"/>
                  <a:t>P = 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romanLcParenR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romanLcParenR"/>
                </a:pPr>
                <a:r>
                  <a:rPr lang="en-US" dirty="0"/>
                  <a:t>|</a:t>
                </a:r>
                <a:r>
                  <a:rPr lang="en-US" b="1" i="1" dirty="0"/>
                  <a:t> </a:t>
                </a:r>
                <a:r>
                  <a:rPr lang="en-US" b="1" i="1" dirty="0" smtClean="0"/>
                  <a:t>P</a:t>
                </a:r>
                <a:r>
                  <a:rPr lang="en-US" dirty="0" smtClean="0"/>
                  <a:t> |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(−3)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rad>
                  </m:oMath>
                </a14:m>
                <a:r>
                  <a:rPr lang="en-US" dirty="0" smtClean="0"/>
                  <a:t> units or 3.1622 units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3200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 rotWithShape="1">
                <a:blip r:embed="rId2"/>
                <a:stretch>
                  <a:fillRect l="-200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 rotWithShape="1">
          <a:blip r:embed="rId3"/>
          <a:srcRect l="43451" t="59211" r="49229" b="37025"/>
          <a:stretch/>
        </p:blipFill>
        <p:spPr bwMode="auto">
          <a:xfrm>
            <a:off x="9035864" y="1034130"/>
            <a:ext cx="151955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539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576"/>
                <a:ext cx="12088906" cy="67504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Q2.</a:t>
                </a:r>
                <a:r>
                  <a:rPr lang="en-US" dirty="0"/>
                  <a:t> Given the points P(-6, -3), Q(-2, -1) and R(6, 3) express PQ and QR as column </a:t>
                </a:r>
                <a:r>
                  <a:rPr lang="en-US" dirty="0" smtClean="0"/>
                  <a:t>vectors.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solution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𝑂𝑄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𝑂𝑃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𝑄𝑅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𝑂𝑅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Q3 </a:t>
                </a:r>
                <a:r>
                  <a:rPr lang="en-US" sz="3200" dirty="0"/>
                  <a:t>Find scalars </a:t>
                </a:r>
                <a:r>
                  <a:rPr lang="en-US" sz="3200" b="1" dirty="0"/>
                  <a:t>m</a:t>
                </a:r>
                <a:r>
                  <a:rPr lang="en-US" sz="3200" dirty="0"/>
                  <a:t> and </a:t>
                </a:r>
                <a:r>
                  <a:rPr lang="en-US" sz="3200" b="1" dirty="0"/>
                  <a:t>n</a:t>
                </a:r>
                <a:r>
                  <a:rPr lang="en-US" sz="3200" dirty="0"/>
                  <a:t> such </a:t>
                </a:r>
                <a:r>
                  <a:rPr lang="en-US" sz="3200" dirty="0" smtClean="0"/>
                  <a:t>that </a:t>
                </a:r>
                <a:r>
                  <a:rPr lang="en-US" dirty="0" smtClean="0"/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+ 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C000"/>
                    </a:solidFill>
                  </a:rPr>
                  <a:t>First open the brackets to form 2 simultaneous equations then solve them 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C000"/>
                    </a:solidFill>
                  </a:rPr>
                  <a:t>(4m -3n = 5 )3         = 12m – 9n = 15     subtracting the two gives  -17n = -17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C000"/>
                    </a:solidFill>
                  </a:rPr>
                  <a:t>(3m + 2n = 8) 4          12m + 8n = 32                                   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 = 1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                                                  using  4m -3n = </a:t>
                </a:r>
                <a:r>
                  <a:rPr lang="en-US" dirty="0">
                    <a:solidFill>
                      <a:srgbClr val="FFC000"/>
                    </a:solidFill>
                  </a:rPr>
                  <a:t>5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        4m – 3 = 5          4m = 8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                                                                                      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 = 2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576"/>
                <a:ext cx="12088906" cy="6750424"/>
              </a:xfrm>
              <a:blipFill rotWithShape="1">
                <a:blip r:embed="rId2"/>
                <a:stretch>
                  <a:fillRect l="-1261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4271099" y="4497571"/>
            <a:ext cx="215841" cy="7123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997372" y="5549762"/>
            <a:ext cx="32582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836805" y="5504043"/>
            <a:ext cx="32582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3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45782" cy="1039091"/>
          </a:xfrm>
        </p:spPr>
        <p:txBody>
          <a:bodyPr>
            <a:normAutofit fontScale="90000"/>
          </a:bodyPr>
          <a:lstStyle/>
          <a:p>
            <a:pPr lvl="0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  <a:r>
              <a:rPr lang="en-US" sz="4800" cap="none" dirty="0">
                <a:solidFill>
                  <a:schemeClr val="tx1"/>
                </a:solidFill>
              </a:rPr>
              <a:t/>
            </a:r>
            <a:br>
              <a:rPr lang="en-US" sz="4800" cap="none" dirty="0">
                <a:solidFill>
                  <a:schemeClr val="tx1"/>
                </a:solidFill>
              </a:rPr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847165"/>
                <a:ext cx="12192000" cy="60108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OAB is a triangle. A is the point (2, 8) </a:t>
                </a:r>
                <a:r>
                  <a:rPr lang="en-US" sz="2800" dirty="0"/>
                  <a:t>and B the point (10,2</a:t>
                </a:r>
                <a:r>
                  <a:rPr lang="en-US" sz="2800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sz="2800" dirty="0"/>
                  <a:t>C, D and E are the midpoints of </a:t>
                </a:r>
                <a:r>
                  <a:rPr lang="en-US" sz="2800" b="1" dirty="0"/>
                  <a:t>OA, OB </a:t>
                </a:r>
                <a:r>
                  <a:rPr lang="en-US" sz="2800" dirty="0"/>
                  <a:t>and </a:t>
                </a:r>
                <a:r>
                  <a:rPr lang="en-US" sz="2800" b="1" dirty="0"/>
                  <a:t>AB </a:t>
                </a:r>
                <a:r>
                  <a:rPr lang="en-US" sz="2800" dirty="0" smtClean="0"/>
                  <a:t>respectively.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                                         </a:t>
                </a:r>
                <a:r>
                  <a:rPr lang="en-US" sz="2800" dirty="0"/>
                  <a:t>(a) Find the co-ordinates of C </a:t>
                </a:r>
                <a:r>
                  <a:rPr lang="en-US" sz="2800" dirty="0"/>
                  <a:t>,</a:t>
                </a:r>
                <a:r>
                  <a:rPr lang="en-US" sz="2800" dirty="0" smtClean="0"/>
                  <a:t>D and E.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                                         (</a:t>
                </a:r>
                <a:r>
                  <a:rPr lang="en-US" sz="2800" dirty="0"/>
                  <a:t>b) Find the length of the vectors </a:t>
                </a:r>
                <a:r>
                  <a:rPr lang="en-US" sz="2800" b="1" dirty="0"/>
                  <a:t>CD </a:t>
                </a:r>
                <a:r>
                  <a:rPr lang="en-US" sz="2800" dirty="0"/>
                  <a:t>and </a:t>
                </a:r>
                <a:r>
                  <a:rPr lang="en-US" sz="2800" b="1" dirty="0"/>
                  <a:t>AB.</a:t>
                </a:r>
                <a:endParaRPr lang="en-US" sz="2800" dirty="0"/>
              </a:p>
              <a:p>
                <a:pPr marL="0" lvl="0" indent="0">
                  <a:buNone/>
                </a:pPr>
                <a:endParaRPr lang="en-US" sz="2800" dirty="0" smtClean="0">
                  <a:solidFill>
                    <a:srgbClr val="FFFF00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800" dirty="0" smtClean="0">
                    <a:solidFill>
                      <a:srgbClr val="FFFF00"/>
                    </a:solidFill>
                  </a:rPr>
                  <a:t>Solution</a:t>
                </a:r>
              </a:p>
              <a:p>
                <a:pPr marL="0" lvl="0" indent="0">
                  <a:buNone/>
                </a:pPr>
                <a:r>
                  <a:rPr lang="en-US" sz="2800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) C </a:t>
                </a:r>
                <a:r>
                  <a:rPr lang="en-US" dirty="0"/>
                  <a:t>=(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 (1,4)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D </a:t>
                </a:r>
                <a:r>
                  <a:rPr lang="en-US" dirty="0"/>
                  <a:t>=(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 (5,1)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E</a:t>
                </a:r>
                <a:r>
                  <a:rPr lang="en-US" dirty="0" smtClean="0"/>
                  <a:t> </a:t>
                </a:r>
                <a:r>
                  <a:rPr lang="en-US" dirty="0"/>
                  <a:t>=(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= (6,5)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FF00"/>
                    </a:solidFill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𝐶𝐷</m:t>
                        </m:r>
                      </m:e>
                    </m:ac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lvl="0" indent="0">
                  <a:buNone/>
                </a:pPr>
                <a:endParaRPr lang="en-US" sz="2800" dirty="0" smtClean="0">
                  <a:solidFill>
                    <a:srgbClr val="FFFF00"/>
                  </a:solidFill>
                </a:endParaRPr>
              </a:p>
              <a:p>
                <a:pPr marL="0" lvl="0" indent="0">
                  <a:buNone/>
                </a:pP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47165"/>
                <a:ext cx="12192000" cy="6010835"/>
              </a:xfrm>
              <a:blipFill rotWithShape="1">
                <a:blip r:embed="rId2"/>
                <a:stretch>
                  <a:fillRect l="-1000"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 rotWithShape="1">
          <a:blip r:embed="rId3"/>
          <a:srcRect l="23127" t="55172" r="58955" b="28621"/>
          <a:stretch/>
        </p:blipFill>
        <p:spPr bwMode="auto">
          <a:xfrm>
            <a:off x="410498" y="2047350"/>
            <a:ext cx="3311525" cy="2125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0117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Q5</a:t>
                </a:r>
              </a:p>
              <a:p>
                <a:pPr marL="0" indent="0">
                  <a:buNone/>
                </a:pPr>
                <a:r>
                  <a:rPr lang="en-US" dirty="0"/>
                  <a:t>The image of point (6,4) is (3,4) under a translation. Find the translation vector.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I = O + T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/>
                  <a:t>T </a:t>
                </a:r>
                <a:r>
                  <a:rPr lang="en-US" sz="2400" b="1" dirty="0"/>
                  <a:t>= </a:t>
                </a:r>
                <a:r>
                  <a:rPr lang="en-US" sz="2400" b="1" dirty="0" smtClean="0"/>
                  <a:t>I - O </a:t>
                </a:r>
                <a:r>
                  <a:rPr lang="en-US" sz="3600" b="1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translation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vector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FFC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>
                        <a:lumMod val="95000"/>
                      </a:schemeClr>
                    </a:solidFill>
                  </a:rPr>
                  <a:t>Q6.</a:t>
                </a:r>
                <a:endParaRPr lang="en-US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in a triangle OAB, M and N are points on OA and OB respectively, such that OM:MA = 2:3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And ON : NB = 2:1.Given that OA = </a:t>
                </a:r>
                <a:r>
                  <a:rPr lang="en-US" b="1" dirty="0" smtClean="0">
                    <a:solidFill>
                      <a:schemeClr val="tx1">
                        <a:lumMod val="95000"/>
                      </a:schemeClr>
                    </a:solidFill>
                  </a:rPr>
                  <a:t>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and OB = </a:t>
                </a:r>
                <a:r>
                  <a:rPr lang="en-US" b="1" dirty="0" smtClean="0">
                    <a:solidFill>
                      <a:schemeClr val="tx1">
                        <a:lumMod val="95000"/>
                      </a:schemeClr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express in terms of </a:t>
                </a:r>
                <a:r>
                  <a:rPr lang="en-US" b="1" dirty="0" smtClean="0">
                    <a:solidFill>
                      <a:schemeClr val="tx1">
                        <a:lumMod val="95000"/>
                      </a:schemeClr>
                    </a:solidFill>
                  </a:rPr>
                  <a:t>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and </a:t>
                </a:r>
                <a:r>
                  <a:rPr lang="en-US" b="1" dirty="0" smtClean="0">
                    <a:solidFill>
                      <a:schemeClr val="tx1">
                        <a:lumMod val="95000"/>
                      </a:schemeClr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vectors  BM and AN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solution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𝐵𝑀</m:t>
                        </m:r>
                      </m:e>
                    </m:ac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dirty="0" smtClean="0"/>
                  <a:t> = -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𝑂𝐴</m:t>
                        </m:r>
                      </m:e>
                    </m:ac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) = -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– </a:t>
                </a:r>
                <a:r>
                  <a:rPr lang="en-US" b="1" dirty="0" smtClean="0"/>
                  <a:t>b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𝐴𝑁</m:t>
                        </m:r>
                      </m:e>
                    </m:ac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b="1" dirty="0" smtClean="0"/>
                  <a:t> = -a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) = </a:t>
                </a:r>
                <a:r>
                  <a:rPr lang="en-US" b="1" dirty="0" smtClean="0"/>
                  <a:t>-a </a:t>
                </a:r>
                <a:r>
                  <a:rPr lang="en-US" dirty="0" smtClean="0"/>
                  <a:t>+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</a:t>
                </a:r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:r>
                  <a:rPr lang="en-US" b="1" dirty="0" smtClean="0"/>
                  <a:t>a</a:t>
                </a:r>
                <a:endParaRPr lang="en-US" b="1" dirty="0" smtClean="0"/>
              </a:p>
            </p:txBody>
          </p:sp>
        </mc:Choice>
        <mc:Fallback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 rotWithShape="1">
                <a:blip r:embed="rId2"/>
                <a:stretch>
                  <a:fillRect l="-1000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 rotWithShape="1">
          <a:blip r:embed="rId3"/>
          <a:srcRect l="7069" t="23285" r="82536" b="65738"/>
          <a:stretch/>
        </p:blipFill>
        <p:spPr bwMode="auto">
          <a:xfrm>
            <a:off x="85060" y="4543470"/>
            <a:ext cx="2149475" cy="1457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455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8" y="1219200"/>
            <a:ext cx="9808115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HOPE THE VIDEO HAS BEEN HELPFUL TO YOU.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THANKS FOR WATCHING MY VIDEOS AND GOD BLESS YOU.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REMEMBER TO SUBSCRIBE</a:t>
            </a:r>
          </a:p>
          <a:p>
            <a:pPr marL="0" indent="0">
              <a:buNone/>
            </a:pPr>
            <a:r>
              <a:rPr lang="en-US" sz="3600" dirty="0" smtClean="0"/>
              <a:t>PREPARED BY MWALIMU OGEKE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600268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24"/>
            <a:ext cx="11887200" cy="650837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sz="3600" dirty="0"/>
              <a:t>A </a:t>
            </a:r>
            <a:r>
              <a:rPr lang="en-US" sz="3600" dirty="0">
                <a:solidFill>
                  <a:srgbClr val="FFFF00"/>
                </a:solidFill>
              </a:rPr>
              <a:t>vector</a:t>
            </a:r>
            <a:r>
              <a:rPr lang="en-US" sz="3600" dirty="0"/>
              <a:t> </a:t>
            </a:r>
            <a:r>
              <a:rPr lang="en-US" sz="3600" dirty="0" smtClean="0"/>
              <a:t>-is </a:t>
            </a:r>
            <a:r>
              <a:rPr lang="en-US" sz="3600" dirty="0"/>
              <a:t>a quantity with both magnitude and direction, e.g. acceleration velocity and force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Scalar quantity- </a:t>
            </a:r>
            <a:r>
              <a:rPr lang="en-US" sz="3600" dirty="0" smtClean="0"/>
              <a:t>is a quantity </a:t>
            </a:r>
            <a:r>
              <a:rPr lang="en-US" sz="3600" dirty="0"/>
              <a:t>with magnitude only </a:t>
            </a:r>
            <a:r>
              <a:rPr lang="en-US" sz="3600" dirty="0" smtClean="0"/>
              <a:t>e.g</a:t>
            </a:r>
            <a:r>
              <a:rPr lang="en-US" sz="3600" dirty="0"/>
              <a:t>. </a:t>
            </a:r>
            <a:r>
              <a:rPr lang="en-US" sz="3600" dirty="0" smtClean="0"/>
              <a:t>mass, </a:t>
            </a:r>
            <a:r>
              <a:rPr lang="en-US" sz="3600" dirty="0"/>
              <a:t>temperature and time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/>
              <a:t>The length of the line shows its magnitude and the arrowhead points in the direction.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8046" t="49231" r="39709" b="33139"/>
          <a:stretch/>
        </p:blipFill>
        <p:spPr bwMode="auto">
          <a:xfrm>
            <a:off x="2769043" y="3466212"/>
            <a:ext cx="2273300" cy="1148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4272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130" y="-1"/>
                <a:ext cx="11914094" cy="66966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>
                    <a:solidFill>
                      <a:srgbClr val="FF0000"/>
                    </a:solidFill>
                  </a:rPr>
                  <a:t>VECTOR NOTATION</a:t>
                </a:r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/>
              </a:p>
              <a:p>
                <a:r>
                  <a:rPr lang="en-US" dirty="0"/>
                  <a:t>Vector AB can be written as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𝑨𝑩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Magnitude is denoted by |AB|</a:t>
                </a:r>
              </a:p>
              <a:p>
                <a:r>
                  <a:rPr lang="en-US" dirty="0"/>
                  <a:t>A is the initial point and B the terminal </a:t>
                </a:r>
                <a:r>
                  <a:rPr lang="en-US" dirty="0" smtClean="0"/>
                  <a:t>point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Magnitude </a:t>
                </a:r>
                <a:r>
                  <a:rPr lang="en-US" dirty="0">
                    <a:solidFill>
                      <a:srgbClr val="FFFF00"/>
                    </a:solidFill>
                  </a:rPr>
                  <a:t>is the length of AB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130" y="-1"/>
                <a:ext cx="11914094" cy="6696635"/>
              </a:xfrm>
              <a:blipFill rotWithShape="1">
                <a:blip r:embed="rId2"/>
                <a:stretch>
                  <a:fillRect l="-1790" t="-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Users\Reagan\AppData\Local\Microsoft\Windows\INetCache\Content.Word\imagesq=tbnANd9GcSdvFijSLUGsCE5bKHW2JTyWBxozg5mJMqg3sSLvyYKSUoneBsn.jpg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837" y="719699"/>
            <a:ext cx="1498726" cy="127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987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Equivalent vectors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Two or more vectors are said to be equivalent if they have:</a:t>
            </a:r>
          </a:p>
          <a:p>
            <a:pPr lvl="0"/>
            <a:r>
              <a:rPr lang="en-US" sz="3200" dirty="0"/>
              <a:t>Equal magnitude</a:t>
            </a:r>
          </a:p>
          <a:p>
            <a:r>
              <a:rPr lang="en-US" sz="3200" dirty="0"/>
              <a:t>The same </a:t>
            </a:r>
            <a:r>
              <a:rPr lang="en-US" sz="3200" dirty="0" smtClean="0"/>
              <a:t>direction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dirty="0"/>
              <a:t>Both line segments have same direction since both are directed upwards and also they have same magnitude of </a:t>
            </a:r>
            <a:r>
              <a:rPr lang="en-US" dirty="0" smtClean="0"/>
              <a:t>      from distance Formula.(to be discussed later in the topic)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https://www.ask-math.com/images/equivalent-vector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35" y="1521755"/>
            <a:ext cx="3299460" cy="211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regentsprep.org/regents/math/geometry/gt2/TransV1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22"/>
          <a:stretch/>
        </p:blipFill>
        <p:spPr bwMode="auto">
          <a:xfrm>
            <a:off x="5923280" y="3301365"/>
            <a:ext cx="345440" cy="255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http://www.regentsprep.org/regents/math/geometry/gt2/TransV1.gif"/>
          <p:cNvPicPr/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22"/>
          <a:stretch/>
        </p:blipFill>
        <p:spPr bwMode="auto">
          <a:xfrm>
            <a:off x="2952307" y="4059821"/>
            <a:ext cx="345440" cy="255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Reagan\AppData\Local\Microsoft\Windows\INetCache\Content.Word\imagesq=tbnANd9GcSRu0VmLSqsoj7t6cJJKTwtH1M7kM9lBlIOjfcUMUo7_jOuEOSh.jpg"/>
          <p:cNvPicPr/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94" t="44961" r="46219" b="5370"/>
          <a:stretch/>
        </p:blipFill>
        <p:spPr bwMode="auto">
          <a:xfrm>
            <a:off x="2758927" y="4664060"/>
            <a:ext cx="2038350" cy="1272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3243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Addition of vectors</a:t>
                </a:r>
              </a:p>
              <a:p>
                <a:r>
                  <a:rPr lang="en-US" sz="3200" dirty="0"/>
                  <a:t>A movement on a straight line from point A to B can be represented using a vector. This movement is called displacement </a:t>
                </a:r>
              </a:p>
              <a:p>
                <a:r>
                  <a:rPr lang="en-US" sz="3200" dirty="0"/>
                  <a:t>Consider the displacement 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200" dirty="0"/>
                  <a:t>  followed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The resulting displacement is written 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i.e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𝑜𝑣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𝑣𝑜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this is because you move against the direction.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 rotWithShape="1">
                <a:blip r:embed="rId2"/>
                <a:stretch>
                  <a:fillRect l="-1000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:\Users\Reagan\AppData\Local\Microsoft\Windows\INetCache\Content.Word\imagesq=tbnANd9GcTvvX5JuOGdG8OA_BElxUm7QKKG7sVm_EZUlH-cIcYaOQOYvBS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180" y="2955467"/>
            <a:ext cx="2480310" cy="17551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114490" y="3136605"/>
            <a:ext cx="393715" cy="3721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9034" y="2951939"/>
            <a:ext cx="520996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35395" y="4710607"/>
            <a:ext cx="39340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83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Zero </a:t>
            </a:r>
            <a:r>
              <a:rPr lang="en-US" dirty="0" smtClean="0">
                <a:solidFill>
                  <a:srgbClr val="FF0000"/>
                </a:solidFill>
              </a:rPr>
              <a:t>vector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r>
              <a:rPr lang="en-US" dirty="0"/>
              <a:t>Consider a </a:t>
            </a:r>
            <a:r>
              <a:rPr lang="en-US" dirty="0" smtClean="0"/>
              <a:t>displacement </a:t>
            </a:r>
            <a:r>
              <a:rPr lang="en-US" dirty="0"/>
              <a:t>from A to B and back to  A .The total displacement is zero denoted by O</a:t>
            </a:r>
          </a:p>
          <a:p>
            <a:r>
              <a:rPr lang="en-US" dirty="0"/>
              <a:t>This vector is called  a Zero or null </a:t>
            </a:r>
            <a:r>
              <a:rPr lang="en-US" dirty="0" smtClean="0"/>
              <a:t>vector. Because </a:t>
            </a:r>
            <a:r>
              <a:rPr lang="en-US" b="1" dirty="0" smtClean="0">
                <a:solidFill>
                  <a:schemeClr val="bg1"/>
                </a:solidFill>
              </a:rPr>
              <a:t>a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chemeClr val="bg1"/>
                </a:solidFill>
              </a:rPr>
              <a:t>-a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bg1"/>
                </a:solidFill>
              </a:rPr>
              <a:t>0 </a:t>
            </a:r>
          </a:p>
          <a:p>
            <a:r>
              <a:rPr lang="en-US" dirty="0" smtClean="0"/>
              <a:t>AB </a:t>
            </a:r>
            <a:r>
              <a:rPr lang="en-US" dirty="0"/>
              <a:t>+ BA = O</a:t>
            </a:r>
          </a:p>
          <a:p>
            <a:r>
              <a:rPr lang="en-US" dirty="0"/>
              <a:t>If a + b = 0   , b = -a or  a = - </a:t>
            </a:r>
            <a:r>
              <a:rPr lang="en-US" dirty="0" smtClean="0"/>
              <a:t>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Reagan\AppData\Local\Microsoft\Windows\INetCache\Content.Word\imagesq=tbnANd9GcSdvFijSLUGsCE5bKHW2JTyWBxozg5mJMqg3sSLvyYKSUoneBs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215" y="249543"/>
            <a:ext cx="1282065" cy="127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007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Multiplication of a vector by a scalar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Positive Scalar</a:t>
            </a:r>
          </a:p>
          <a:p>
            <a:pPr marL="0" indent="0">
              <a:buNone/>
            </a:pPr>
            <a:r>
              <a:rPr lang="en-US" sz="2800" dirty="0"/>
              <a:t>If AB= BC =CD=</a:t>
            </a:r>
            <a:r>
              <a:rPr lang="en-US" sz="2800" b="1" dirty="0">
                <a:solidFill>
                  <a:schemeClr val="bg1"/>
                </a:solidFill>
              </a:rPr>
              <a:t>a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2800" dirty="0"/>
              <a:t>A______B______C______D</a:t>
            </a:r>
          </a:p>
          <a:p>
            <a:pPr marL="0" indent="0">
              <a:buNone/>
            </a:pPr>
            <a:r>
              <a:rPr lang="en-US" sz="2800" dirty="0"/>
              <a:t>AD = </a:t>
            </a:r>
            <a:r>
              <a:rPr lang="en-US" sz="2800" b="1" dirty="0">
                <a:solidFill>
                  <a:schemeClr val="bg1"/>
                </a:solidFill>
              </a:rPr>
              <a:t>a</a:t>
            </a:r>
            <a:r>
              <a:rPr lang="en-US" sz="2800" dirty="0"/>
              <a:t> + </a:t>
            </a:r>
            <a:r>
              <a:rPr lang="en-US" sz="2800" b="1" dirty="0">
                <a:solidFill>
                  <a:schemeClr val="bg1"/>
                </a:solidFill>
              </a:rPr>
              <a:t>a</a:t>
            </a:r>
            <a:r>
              <a:rPr lang="en-US" sz="2800" dirty="0"/>
              <a:t> +</a:t>
            </a:r>
            <a:r>
              <a:rPr lang="en-US" sz="2800" b="1" dirty="0">
                <a:solidFill>
                  <a:schemeClr val="bg1"/>
                </a:solidFill>
              </a:rPr>
              <a:t>a</a:t>
            </a:r>
            <a:r>
              <a:rPr lang="en-US" sz="2800" dirty="0"/>
              <a:t> =3</a:t>
            </a:r>
            <a:r>
              <a:rPr lang="en-US" sz="2800" b="1" dirty="0">
                <a:solidFill>
                  <a:schemeClr val="bg1"/>
                </a:solidFill>
              </a:rPr>
              <a:t>a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Negative scalar</a:t>
            </a:r>
          </a:p>
          <a:p>
            <a:pPr marL="0" indent="0">
              <a:buNone/>
            </a:pPr>
            <a:r>
              <a:rPr lang="en-US" sz="2800" dirty="0"/>
              <a:t>Subtraction of one vector from another is performed by adding the corresponding </a:t>
            </a:r>
            <a:r>
              <a:rPr lang="en-US" sz="2800" dirty="0" smtClean="0"/>
              <a:t>negative Vector</a:t>
            </a:r>
            <a:r>
              <a:rPr lang="en-US" sz="2800" dirty="0"/>
              <a:t>. That is, if we seek </a:t>
            </a:r>
            <a:r>
              <a:rPr lang="en-US" sz="2800" i="1" dirty="0"/>
              <a:t>a − b </a:t>
            </a:r>
            <a:r>
              <a:rPr lang="en-US" sz="2800" dirty="0"/>
              <a:t>we form </a:t>
            </a:r>
            <a:r>
              <a:rPr lang="en-US" sz="2800" i="1" dirty="0"/>
              <a:t>a </a:t>
            </a:r>
            <a:r>
              <a:rPr lang="en-US" sz="2800" dirty="0"/>
              <a:t>+ (</a:t>
            </a:r>
            <a:r>
              <a:rPr lang="en-US" sz="2800" i="1" dirty="0"/>
              <a:t>−b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r>
              <a:rPr lang="en-US" sz="2800" dirty="0"/>
              <a:t>DA = (- a) + (-a) + (-a)</a:t>
            </a:r>
          </a:p>
          <a:p>
            <a:pPr marL="0" indent="0">
              <a:buNone/>
            </a:pPr>
            <a:r>
              <a:rPr lang="en-US" sz="2800" dirty="0"/>
              <a:t>     = -3a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The zero Scalar</a:t>
            </a:r>
          </a:p>
          <a:p>
            <a:pPr marL="0" indent="0">
              <a:buNone/>
            </a:pPr>
            <a:r>
              <a:rPr lang="en-US" sz="2800" dirty="0"/>
              <a:t>When vector a is multiplied by o, its magnitude is zero times that of a. The result is   zero vector.</a:t>
            </a:r>
          </a:p>
          <a:p>
            <a:pPr marL="0" indent="0">
              <a:buNone/>
            </a:pPr>
            <a:r>
              <a:rPr lang="en-US" sz="2800" dirty="0"/>
              <a:t>a.0 = 0.a = 0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4871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088906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Multiplying a Vector by a Scalar</a:t>
                </a:r>
              </a:p>
              <a:p>
                <a:r>
                  <a:rPr lang="en-US" dirty="0"/>
                  <a:t>If </a:t>
                </a:r>
                <a:r>
                  <a:rPr lang="en-US" i="1" dirty="0">
                    <a:solidFill>
                      <a:srgbClr val="FF0000"/>
                    </a:solidFill>
                  </a:rPr>
                  <a:t>k </a:t>
                </a:r>
                <a:r>
                  <a:rPr lang="en-US" dirty="0"/>
                  <a:t>is any positive scalar and </a:t>
                </a:r>
                <a:r>
                  <a:rPr lang="en-US" b="1" i="1" dirty="0"/>
                  <a:t>a </a:t>
                </a:r>
                <a:r>
                  <a:rPr lang="en-US" dirty="0"/>
                  <a:t>is a vector then </a:t>
                </a:r>
                <a:r>
                  <a:rPr lang="en-US" b="1" i="1" dirty="0" err="1"/>
                  <a:t>ka</a:t>
                </a:r>
                <a:r>
                  <a:rPr lang="en-US" i="1" dirty="0"/>
                  <a:t> </a:t>
                </a:r>
                <a:r>
                  <a:rPr lang="en-US" dirty="0"/>
                  <a:t>is a vector in the same direction as </a:t>
                </a:r>
                <a:r>
                  <a:rPr lang="en-US" i="1" dirty="0"/>
                  <a:t>a </a:t>
                </a:r>
                <a:r>
                  <a:rPr lang="en-US" dirty="0"/>
                  <a:t>but </a:t>
                </a:r>
                <a:r>
                  <a:rPr lang="en-US" i="1" dirty="0"/>
                  <a:t>k </a:t>
                </a:r>
                <a:r>
                  <a:rPr lang="en-US" dirty="0"/>
                  <a:t>times longer. </a:t>
                </a:r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i="1" dirty="0">
                    <a:solidFill>
                      <a:srgbClr val="FF0000"/>
                    </a:solidFill>
                  </a:rPr>
                  <a:t>k </a:t>
                </a:r>
                <a:r>
                  <a:rPr lang="en-US" dirty="0"/>
                  <a:t>is negative, </a:t>
                </a:r>
                <a:r>
                  <a:rPr lang="en-US" b="1" i="1" dirty="0" err="1"/>
                  <a:t>ka</a:t>
                </a:r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b="1" dirty="0"/>
                  <a:t>a</a:t>
                </a:r>
                <a:r>
                  <a:rPr lang="en-US" dirty="0"/>
                  <a:t> vector in the opposite direction to </a:t>
                </a:r>
                <a:r>
                  <a:rPr lang="en-US" i="1" dirty="0"/>
                  <a:t>a </a:t>
                </a:r>
                <a:r>
                  <a:rPr lang="en-US" i="1" dirty="0" smtClean="0"/>
                  <a:t>and </a:t>
                </a:r>
                <a:r>
                  <a:rPr lang="en-US" b="1" i="1" dirty="0" smtClean="0"/>
                  <a:t>k </a:t>
                </a:r>
                <a:r>
                  <a:rPr lang="en-US" dirty="0"/>
                  <a:t>times longer.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NB</a:t>
                </a:r>
                <a:r>
                  <a:rPr lang="en-US" dirty="0" smtClean="0"/>
                  <a:t> the negative does not affect the magnitude, it only affects the direction of the vector.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Column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Vectors</a:t>
                </a:r>
              </a:p>
              <a:p>
                <a:pPr marL="0" indent="0">
                  <a:buNone/>
                </a:pPr>
                <a:r>
                  <a:rPr lang="en-US" dirty="0"/>
                  <a:t>Vectors of the form </a:t>
                </a:r>
                <a:r>
                  <a:rPr lang="en-US" dirty="0" smtClean="0"/>
                  <a:t>          where </a:t>
                </a:r>
                <a:r>
                  <a:rPr lang="en-US" b="1" dirty="0"/>
                  <a:t>a </a:t>
                </a:r>
                <a:r>
                  <a:rPr lang="en-US" dirty="0"/>
                  <a:t>is the horizontal displacement and b the</a:t>
                </a:r>
              </a:p>
              <a:p>
                <a:pPr marL="0" indent="0">
                  <a:buNone/>
                </a:pPr>
                <a:r>
                  <a:rPr lang="en-US" dirty="0"/>
                  <a:t>vertical </a:t>
                </a:r>
                <a:r>
                  <a:rPr lang="en-US" dirty="0" smtClean="0"/>
                  <a:t>displacement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Example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(2,1) in column vector form will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and (4,7) will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to find 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/>
                  <a:t> we subtract </a:t>
                </a:r>
                <a:r>
                  <a:rPr lang="en-US" dirty="0" err="1" smtClean="0"/>
                  <a:t>colum</a:t>
                </a:r>
                <a:r>
                  <a:rPr lang="en-US" dirty="0" smtClean="0"/>
                  <a:t> vector of A </a:t>
                </a:r>
                <a:r>
                  <a:rPr lang="en-US" dirty="0" err="1" smtClean="0"/>
                  <a:t>fom</a:t>
                </a:r>
                <a:r>
                  <a:rPr lang="en-US" dirty="0" smtClean="0"/>
                  <a:t> B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i.e.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sz="3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088906" cy="6858000"/>
              </a:xfrm>
              <a:blipFill rotWithShape="1">
                <a:blip r:embed="rId2"/>
                <a:stretch>
                  <a:fillRect l="-504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3"/>
          <a:srcRect l="23077" t="71850" r="75093" b="22495"/>
          <a:stretch/>
        </p:blipFill>
        <p:spPr bwMode="auto">
          <a:xfrm>
            <a:off x="2739062" y="2307349"/>
            <a:ext cx="407670" cy="666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13216" t="33264" r="78613" b="44117"/>
          <a:stretch/>
        </p:blipFill>
        <p:spPr bwMode="auto">
          <a:xfrm>
            <a:off x="1207442" y="3428999"/>
            <a:ext cx="1531620" cy="1741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4794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128016" lvl="1" indent="0">
                  <a:buNone/>
                </a:pPr>
                <a:r>
                  <a:rPr lang="en-US" sz="3600" b="1" dirty="0">
                    <a:solidFill>
                      <a:srgbClr val="FF0000"/>
                    </a:solidFill>
                  </a:rPr>
                  <a:t>Position vector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128016" lvl="1" indent="0">
                  <a:buNone/>
                </a:pPr>
                <a:r>
                  <a:rPr lang="en-US" sz="3600" dirty="0" smtClean="0"/>
                  <a:t>A vector that describes </a:t>
                </a:r>
                <a:r>
                  <a:rPr lang="en-US" sz="3600" dirty="0"/>
                  <a:t>the spatial position of a point relative to the origin. </a:t>
                </a:r>
                <a:r>
                  <a:rPr lang="en-US" sz="3600" dirty="0" err="1" smtClean="0"/>
                  <a:t>E.g</a:t>
                </a:r>
                <a:r>
                  <a:rPr lang="en-US" sz="3600" dirty="0" smtClean="0"/>
                  <a:t> point A(4,7),position vector of A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  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  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/>
                  <a:t> </a:t>
                </a:r>
                <a:endParaRPr lang="en-US" sz="3600" dirty="0" smtClean="0"/>
              </a:p>
              <a:p>
                <a:pPr marL="128016" lvl="1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                       for a point A in the plane, its position </a:t>
                </a:r>
              </a:p>
              <a:p>
                <a:pPr marL="128016" lvl="1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                       vector OA is denoted by </a:t>
                </a:r>
                <a:r>
                  <a:rPr lang="en-US" sz="3600" b="1" dirty="0" smtClean="0"/>
                  <a:t>a</a:t>
                </a:r>
                <a:r>
                  <a:rPr lang="en-US" sz="3600" dirty="0" smtClean="0"/>
                  <a:t>, in the same</a:t>
                </a:r>
              </a:p>
              <a:p>
                <a:pPr marL="128016" lvl="1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                       way ,the position vector OB is denoted</a:t>
                </a:r>
              </a:p>
              <a:p>
                <a:pPr marL="128016" lvl="1" indent="0">
                  <a:buNone/>
                </a:pPr>
                <a:r>
                  <a:rPr lang="en-US" sz="3600" dirty="0"/>
                  <a:t> </a:t>
                </a:r>
                <a:r>
                  <a:rPr lang="en-US" sz="3600" dirty="0" smtClean="0"/>
                  <a:t>                              by </a:t>
                </a:r>
                <a:r>
                  <a:rPr lang="en-US" sz="3600" b="1" dirty="0" smtClean="0"/>
                  <a:t>b</a:t>
                </a:r>
                <a:r>
                  <a:rPr lang="en-US" sz="3600" dirty="0" smtClean="0"/>
                  <a:t> </a:t>
                </a:r>
              </a:p>
              <a:p>
                <a:pPr marL="128016" lvl="1" indent="0">
                  <a:buNone/>
                </a:pPr>
                <a:endParaRPr lang="en-US" sz="3600" dirty="0" smtClean="0"/>
              </a:p>
              <a:p>
                <a:pPr marL="128016" lvl="1" indent="0">
                  <a:buNone/>
                </a:pPr>
                <a:endParaRPr lang="en-US" sz="3600" dirty="0"/>
              </a:p>
              <a:p>
                <a:pPr marL="128016" lvl="1" indent="0">
                  <a:buNone/>
                </a:pP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𝐴𝑂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</a:rPr>
                          <m:t>𝑂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from the figure A(2,3) and B(5,2) hence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  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/>
                  <a:t> </a:t>
                </a:r>
              </a:p>
              <a:p>
                <a:pPr marL="128016" lvl="1" indent="0">
                  <a:buNone/>
                </a:pPr>
                <a:endParaRPr lang="en-US" sz="3600" dirty="0"/>
              </a:p>
              <a:p>
                <a:pPr marL="128016" lvl="1" indent="0">
                  <a:buNone/>
                </a:pPr>
                <a:endParaRPr lang="en-US" sz="3600" dirty="0"/>
              </a:p>
              <a:p>
                <a:pPr marL="128016" lvl="1" indent="0">
                  <a:buNone/>
                </a:pPr>
                <a:endParaRPr lang="en-US" sz="3600" dirty="0"/>
              </a:p>
              <a:p>
                <a:pPr marL="128016" lvl="1" indent="0">
                  <a:buNone/>
                </a:pPr>
                <a:r>
                  <a:rPr lang="en-US" sz="3600" b="1" dirty="0"/>
                  <a:t> 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 rotWithShape="1">
                <a:blip r:embed="rId2"/>
                <a:stretch>
                  <a:fillRect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3"/>
          <a:srcRect l="10395" t="56216" r="51767" b="20166"/>
          <a:stretch/>
        </p:blipFill>
        <p:spPr bwMode="auto">
          <a:xfrm>
            <a:off x="127591" y="1562986"/>
            <a:ext cx="2434856" cy="2328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599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1495</TotalTime>
  <Words>1556</Words>
  <Application>Microsoft Office PowerPoint</Application>
  <PresentationFormat>Custom</PresentationFormat>
  <Paragraphs>174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Q4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mugoire</dc:creator>
  <cp:lastModifiedBy>OGEKE</cp:lastModifiedBy>
  <cp:revision>138</cp:revision>
  <cp:lastPrinted>2020-06-23T16:29:00Z</cp:lastPrinted>
  <dcterms:created xsi:type="dcterms:W3CDTF">2014-02-19T06:18:05Z</dcterms:created>
  <dcterms:modified xsi:type="dcterms:W3CDTF">2020-06-27T12:41:51Z</dcterms:modified>
</cp:coreProperties>
</file>