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7" r:id="rId2"/>
    <p:sldId id="258" r:id="rId3"/>
    <p:sldId id="259" r:id="rId4"/>
    <p:sldId id="261" r:id="rId5"/>
    <p:sldId id="262" r:id="rId6"/>
    <p:sldId id="263" r:id="rId7"/>
    <p:sldId id="264" r:id="rId8"/>
    <p:sldId id="269" r:id="rId9"/>
    <p:sldId id="270" r:id="rId10"/>
    <p:sldId id="282" r:id="rId11"/>
    <p:sldId id="272" r:id="rId12"/>
    <p:sldId id="273" r:id="rId13"/>
    <p:sldId id="283" r:id="rId14"/>
    <p:sldId id="284" r:id="rId15"/>
    <p:sldId id="285" r:id="rId16"/>
    <p:sldId id="286" r:id="rId17"/>
    <p:sldId id="287" r:id="rId18"/>
    <p:sldId id="288" r:id="rId19"/>
    <p:sldId id="289" r:id="rId20"/>
    <p:sldId id="290" r:id="rId21"/>
    <p:sldId id="291" r:id="rId22"/>
    <p:sldId id="292" r:id="rId23"/>
    <p:sldId id="293"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110"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3751BE-9317-463B-9E6C-735C344762F2}" type="datetimeFigureOut">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1087B-D189-4AFC-AD89-DDFA9B505C19}" type="slidenum">
              <a:rPr lang="en-US" smtClean="0"/>
              <a:t>‹#›</a:t>
            </a:fld>
            <a:endParaRPr lang="en-US" dirty="0"/>
          </a:p>
        </p:txBody>
      </p:sp>
    </p:spTree>
    <p:extLst>
      <p:ext uri="{BB962C8B-B14F-4D97-AF65-F5344CB8AC3E}">
        <p14:creationId xmlns:p14="http://schemas.microsoft.com/office/powerpoint/2010/main" val="133137747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3751BE-9317-463B-9E6C-735C344762F2}" type="datetimeFigureOut">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1087B-D189-4AFC-AD89-DDFA9B505C19}" type="slidenum">
              <a:rPr lang="en-US" smtClean="0"/>
              <a:t>‹#›</a:t>
            </a:fld>
            <a:endParaRPr lang="en-US" dirty="0"/>
          </a:p>
        </p:txBody>
      </p:sp>
    </p:spTree>
    <p:extLst>
      <p:ext uri="{BB962C8B-B14F-4D97-AF65-F5344CB8AC3E}">
        <p14:creationId xmlns:p14="http://schemas.microsoft.com/office/powerpoint/2010/main" val="59419739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53751BE-9317-463B-9E6C-735C344762F2}" type="datetimeFigureOut">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1087B-D189-4AFC-AD89-DDFA9B505C19}" type="slidenum">
              <a:rPr lang="en-US" smtClean="0"/>
              <a:t>‹#›</a:t>
            </a:fld>
            <a:endParaRPr lang="en-US" dirty="0"/>
          </a:p>
        </p:txBody>
      </p:sp>
    </p:spTree>
    <p:extLst>
      <p:ext uri="{BB962C8B-B14F-4D97-AF65-F5344CB8AC3E}">
        <p14:creationId xmlns:p14="http://schemas.microsoft.com/office/powerpoint/2010/main" val="39218765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53751BE-9317-463B-9E6C-735C344762F2}" type="datetimeFigureOut">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1087B-D189-4AFC-AD89-DDFA9B505C19}"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1410620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751BE-9317-463B-9E6C-735C344762F2}" type="datetimeFigureOut">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1087B-D189-4AFC-AD89-DDFA9B505C19}" type="slidenum">
              <a:rPr lang="en-US" smtClean="0"/>
              <a:t>‹#›</a:t>
            </a:fld>
            <a:endParaRPr lang="en-US" dirty="0"/>
          </a:p>
        </p:txBody>
      </p:sp>
    </p:spTree>
    <p:extLst>
      <p:ext uri="{BB962C8B-B14F-4D97-AF65-F5344CB8AC3E}">
        <p14:creationId xmlns:p14="http://schemas.microsoft.com/office/powerpoint/2010/main" val="26779736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3751BE-9317-463B-9E6C-735C344762F2}" type="datetimeFigureOut">
              <a:rPr lang="en-US" smtClean="0"/>
              <a:t>11/13/2020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1087B-D189-4AFC-AD89-DDFA9B505C19}" type="slidenum">
              <a:rPr lang="en-US" smtClean="0"/>
              <a:t>‹#›</a:t>
            </a:fld>
            <a:endParaRPr lang="en-US" dirty="0"/>
          </a:p>
        </p:txBody>
      </p:sp>
    </p:spTree>
    <p:extLst>
      <p:ext uri="{BB962C8B-B14F-4D97-AF65-F5344CB8AC3E}">
        <p14:creationId xmlns:p14="http://schemas.microsoft.com/office/powerpoint/2010/main" val="6093283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53751BE-9317-463B-9E6C-735C344762F2}" type="datetimeFigureOut">
              <a:rPr lang="en-US" smtClean="0"/>
              <a:t>11/13/2020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1087B-D189-4AFC-AD89-DDFA9B505C19}" type="slidenum">
              <a:rPr lang="en-US" smtClean="0"/>
              <a:t>‹#›</a:t>
            </a:fld>
            <a:endParaRPr lang="en-US" dirty="0"/>
          </a:p>
        </p:txBody>
      </p:sp>
    </p:spTree>
    <p:extLst>
      <p:ext uri="{BB962C8B-B14F-4D97-AF65-F5344CB8AC3E}">
        <p14:creationId xmlns:p14="http://schemas.microsoft.com/office/powerpoint/2010/main" val="361013544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751BE-9317-463B-9E6C-735C344762F2}" type="datetimeFigureOut">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1087B-D189-4AFC-AD89-DDFA9B505C19}" type="slidenum">
              <a:rPr lang="en-US" smtClean="0"/>
              <a:t>‹#›</a:t>
            </a:fld>
            <a:endParaRPr lang="en-US" dirty="0"/>
          </a:p>
        </p:txBody>
      </p:sp>
    </p:spTree>
    <p:extLst>
      <p:ext uri="{BB962C8B-B14F-4D97-AF65-F5344CB8AC3E}">
        <p14:creationId xmlns:p14="http://schemas.microsoft.com/office/powerpoint/2010/main" val="91482017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751BE-9317-463B-9E6C-735C344762F2}" type="datetimeFigureOut">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1087B-D189-4AFC-AD89-DDFA9B505C19}" type="slidenum">
              <a:rPr lang="en-US" smtClean="0"/>
              <a:t>‹#›</a:t>
            </a:fld>
            <a:endParaRPr lang="en-US" dirty="0"/>
          </a:p>
        </p:txBody>
      </p:sp>
    </p:spTree>
    <p:extLst>
      <p:ext uri="{BB962C8B-B14F-4D97-AF65-F5344CB8AC3E}">
        <p14:creationId xmlns:p14="http://schemas.microsoft.com/office/powerpoint/2010/main" val="243456070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53751BE-9317-463B-9E6C-735C344762F2}" type="datetimeFigureOut">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1087B-D189-4AFC-AD89-DDFA9B505C19}" type="slidenum">
              <a:rPr lang="en-US" smtClean="0"/>
              <a:t>‹#›</a:t>
            </a:fld>
            <a:endParaRPr lang="en-US" dirty="0"/>
          </a:p>
        </p:txBody>
      </p:sp>
    </p:spTree>
    <p:extLst>
      <p:ext uri="{BB962C8B-B14F-4D97-AF65-F5344CB8AC3E}">
        <p14:creationId xmlns:p14="http://schemas.microsoft.com/office/powerpoint/2010/main" val="370836166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751BE-9317-463B-9E6C-735C344762F2}" type="datetimeFigureOut">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1087B-D189-4AFC-AD89-DDFA9B505C19}" type="slidenum">
              <a:rPr lang="en-US" smtClean="0"/>
              <a:t>‹#›</a:t>
            </a:fld>
            <a:endParaRPr lang="en-US" dirty="0"/>
          </a:p>
        </p:txBody>
      </p:sp>
    </p:spTree>
    <p:extLst>
      <p:ext uri="{BB962C8B-B14F-4D97-AF65-F5344CB8AC3E}">
        <p14:creationId xmlns:p14="http://schemas.microsoft.com/office/powerpoint/2010/main" val="320510934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3751BE-9317-463B-9E6C-735C344762F2}" type="datetimeFigureOut">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1087B-D189-4AFC-AD89-DDFA9B505C19}" type="slidenum">
              <a:rPr lang="en-US" smtClean="0"/>
              <a:t>‹#›</a:t>
            </a:fld>
            <a:endParaRPr lang="en-US" dirty="0"/>
          </a:p>
        </p:txBody>
      </p:sp>
    </p:spTree>
    <p:extLst>
      <p:ext uri="{BB962C8B-B14F-4D97-AF65-F5344CB8AC3E}">
        <p14:creationId xmlns:p14="http://schemas.microsoft.com/office/powerpoint/2010/main" val="424681577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3751BE-9317-463B-9E6C-735C344762F2}" type="datetimeFigureOut">
              <a:rPr lang="en-US" smtClean="0"/>
              <a:t>11/13/2020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1087B-D189-4AFC-AD89-DDFA9B505C19}" type="slidenum">
              <a:rPr lang="en-US" smtClean="0"/>
              <a:t>‹#›</a:t>
            </a:fld>
            <a:endParaRPr lang="en-US" dirty="0"/>
          </a:p>
        </p:txBody>
      </p:sp>
    </p:spTree>
    <p:extLst>
      <p:ext uri="{BB962C8B-B14F-4D97-AF65-F5344CB8AC3E}">
        <p14:creationId xmlns:p14="http://schemas.microsoft.com/office/powerpoint/2010/main" val="207497762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53751BE-9317-463B-9E6C-735C344762F2}" type="datetimeFigureOut">
              <a:rPr lang="en-US" smtClean="0"/>
              <a:t>11/13/2020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A71087B-D189-4AFC-AD89-DDFA9B505C19}" type="slidenum">
              <a:rPr lang="en-US" smtClean="0"/>
              <a:t>‹#›</a:t>
            </a:fld>
            <a:endParaRPr lang="en-US" dirty="0"/>
          </a:p>
        </p:txBody>
      </p:sp>
    </p:spTree>
    <p:extLst>
      <p:ext uri="{BB962C8B-B14F-4D97-AF65-F5344CB8AC3E}">
        <p14:creationId xmlns:p14="http://schemas.microsoft.com/office/powerpoint/2010/main" val="74766739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53751BE-9317-463B-9E6C-735C344762F2}" type="datetimeFigureOut">
              <a:rPr lang="en-US" smtClean="0"/>
              <a:t>11/13/2020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A71087B-D189-4AFC-AD89-DDFA9B505C19}" type="slidenum">
              <a:rPr lang="en-US" smtClean="0"/>
              <a:t>‹#›</a:t>
            </a:fld>
            <a:endParaRPr lang="en-US" dirty="0"/>
          </a:p>
        </p:txBody>
      </p:sp>
    </p:spTree>
    <p:extLst>
      <p:ext uri="{BB962C8B-B14F-4D97-AF65-F5344CB8AC3E}">
        <p14:creationId xmlns:p14="http://schemas.microsoft.com/office/powerpoint/2010/main" val="169198599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53751BE-9317-463B-9E6C-735C344762F2}" type="datetimeFigureOut">
              <a:rPr lang="en-US" smtClean="0"/>
              <a:t>11/13/2020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A71087B-D189-4AFC-AD89-DDFA9B505C19}" type="slidenum">
              <a:rPr lang="en-US" smtClean="0"/>
              <a:t>‹#›</a:t>
            </a:fld>
            <a:endParaRPr lang="en-US" dirty="0"/>
          </a:p>
        </p:txBody>
      </p:sp>
    </p:spTree>
    <p:extLst>
      <p:ext uri="{BB962C8B-B14F-4D97-AF65-F5344CB8AC3E}">
        <p14:creationId xmlns:p14="http://schemas.microsoft.com/office/powerpoint/2010/main" val="156865939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3751BE-9317-463B-9E6C-735C344762F2}" type="datetimeFigureOut">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1087B-D189-4AFC-AD89-DDFA9B505C19}" type="slidenum">
              <a:rPr lang="en-US" smtClean="0"/>
              <a:t>‹#›</a:t>
            </a:fld>
            <a:endParaRPr lang="en-US" dirty="0"/>
          </a:p>
        </p:txBody>
      </p:sp>
    </p:spTree>
    <p:extLst>
      <p:ext uri="{BB962C8B-B14F-4D97-AF65-F5344CB8AC3E}">
        <p14:creationId xmlns:p14="http://schemas.microsoft.com/office/powerpoint/2010/main" val="242415617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53751BE-9317-463B-9E6C-735C344762F2}" type="datetimeFigureOut">
              <a:rPr lang="en-US" smtClean="0"/>
              <a:t>11/13/2020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A71087B-D189-4AFC-AD89-DDFA9B505C19}" type="slidenum">
              <a:rPr lang="en-US" smtClean="0"/>
              <a:t>‹#›</a:t>
            </a:fld>
            <a:endParaRPr lang="en-US" dirty="0"/>
          </a:p>
        </p:txBody>
      </p:sp>
    </p:spTree>
    <p:extLst>
      <p:ext uri="{BB962C8B-B14F-4D97-AF65-F5344CB8AC3E}">
        <p14:creationId xmlns:p14="http://schemas.microsoft.com/office/powerpoint/2010/main" val="87953461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ransition spd="slow">
    <p:push dir="u"/>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a:solidFill>
                <a:schemeClr val="tx1">
                  <a:lumMod val="95000"/>
                </a:schemeClr>
              </a:solidFill>
            </p:spPr>
            <p:txBody>
              <a:bodyPr>
                <a:normAutofit fontScale="85000" lnSpcReduction="20000"/>
              </a:bodyPr>
              <a:lstStyle/>
              <a:p>
                <a:pPr marL="0" indent="0" algn="ctr">
                  <a:buNone/>
                </a:pPr>
                <a:r>
                  <a:rPr lang="en-US" sz="1800" b="1" dirty="0">
                    <a:effectLst/>
                    <a:latin typeface="Cambria" panose="02040503050406030204" pitchFamily="18" charset="0"/>
                    <a:ea typeface="Calibri" panose="020F0502020204030204" pitchFamily="34" charset="0"/>
                    <a:cs typeface="Times New Roman" panose="02020603050405020304" pitchFamily="18" charset="0"/>
                  </a:rPr>
                  <a:t> </a:t>
                </a:r>
                <a:r>
                  <a:rPr lang="en-US" sz="18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PROBABILITY</a:t>
                </a:r>
                <a:r>
                  <a:rPr lang="en-US" dirty="0">
                    <a:solidFill>
                      <a:srgbClr val="FF0000"/>
                    </a:solidFill>
                  </a:rPr>
                  <a:t>                                                                               </a:t>
                </a:r>
              </a:p>
              <a:p>
                <a:pPr marL="0" indent="0">
                  <a:buNone/>
                </a:pPr>
                <a:r>
                  <a:rPr lang="en-US" sz="18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rPr>
                  <a:t>Introduction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likelihood of an occurrence of an event or the numerical measure of chance is called probability.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solidFill>
                      <a:srgbClr val="FF0000"/>
                    </a:solidFill>
                  </a:rPr>
                  <a:t>Types of probability</a:t>
                </a:r>
              </a:p>
              <a:p>
                <a:pPr>
                  <a:buFont typeface="Wingdings" panose="05000000000000000000" pitchFamily="2" charset="2"/>
                  <a:buChar char="Ø"/>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Experimental probability</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Theoretical probability</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rPr>
                  <a:t>Experimental probability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is where probability is determined by experience or experiment. What is done or observed is the experiment. Each toss is called a trial and the result of a trial is the outcome. The experimental probability of a result is given by (the number of favorable outcomes) / (the total number of trials)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Example 1</a:t>
                </a: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boy had a fair die with faces marked 1to 6 .He threw this die up 50 times and each time he recorded the number on the top face. The result of his experiment is shown below.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Times New Roman" panose="02020603050405020304" pitchFamily="18" charset="0"/>
                    <a:ea typeface="Calibri" panose="020F0502020204030204" pitchFamily="34" charset="0"/>
                  </a:rPr>
                  <a:t>P(Event) =</a:t>
                </a:r>
                <a14:m>
                  <m:oMath xmlns:m="http://schemas.openxmlformats.org/officeDocument/2006/math">
                    <m:f>
                      <m:fPr>
                        <m:ctrlPr>
                          <a:rPr lang="en-GB" sz="1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𝑡h𝑒</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𝑛𝑢𝑚𝑏𝑒𝑟</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𝑜𝑓</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𝑓𝑎𝑣𝑜𝑟𝑎𝑏𝑙𝑒</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𝑜𝑢𝑡𝑐𝑜𝑚𝑒𝑠</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𝑡h𝑒</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𝑡𝑜𝑡𝑎𝑙</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𝑛𝑢𝑚𝑏𝑒𝑟</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𝑜𝑓</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𝑡𝑟𝑖𝑎𝑙𝑠</m:t>
                        </m:r>
                      </m:den>
                    </m:f>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solidFill>
                    <a:srgbClr val="FF0000"/>
                  </a:solidFill>
                </a:endParaRPr>
              </a:p>
              <a:p>
                <a:pPr marL="0" indent="0">
                  <a:buNone/>
                </a:pPr>
                <a:r>
                  <a:rPr lang="en-US" dirty="0">
                    <a:solidFill>
                      <a:srgbClr val="FF0000"/>
                    </a:solidFill>
                  </a:rPr>
                  <a:t>                                                                                                  a )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P(1)= 11/50</a:t>
                </a:r>
                <a:r>
                  <a:rPr lang="en-US" dirty="0">
                    <a:solidFill>
                      <a:srgbClr val="FF0000"/>
                    </a:solidFill>
                  </a:rPr>
                  <a:t>                  </a:t>
                </a:r>
              </a:p>
              <a:p>
                <a:pPr marL="0" indent="0">
                  <a:buNone/>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P(4)= 9/50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What is the experimental provability of getting?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solidFill>
                      <a:srgbClr val="FF0000"/>
                    </a:solidFill>
                  </a:rPr>
                  <a:t>a) 1   b) 4      </a:t>
                </a:r>
              </a:p>
              <a:p>
                <a:pPr marL="0" indent="0">
                  <a:buNone/>
                </a:pPr>
                <a:r>
                  <a:rPr lang="en-US" dirty="0">
                    <a:solidFill>
                      <a:srgbClr val="FF0000"/>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300" t="-533" r="-350"/>
                </a:stretch>
              </a:blipFill>
            </p:spPr>
            <p:txBody>
              <a:bodyPr/>
              <a:lstStyle/>
              <a:p>
                <a:r>
                  <a:rPr lang="en-GB">
                    <a:noFill/>
                  </a:rPr>
                  <a:t> </a:t>
                </a:r>
              </a:p>
            </p:txBody>
          </p:sp>
        </mc:Fallback>
      </mc:AlternateContent>
      <p:graphicFrame>
        <p:nvGraphicFramePr>
          <p:cNvPr id="2" name="Table 1">
            <a:extLst>
              <a:ext uri="{FF2B5EF4-FFF2-40B4-BE49-F238E27FC236}">
                <a16:creationId xmlns:a16="http://schemas.microsoft.com/office/drawing/2014/main" id="{47FC5EB5-9DFA-4F25-A34C-39D9847C926B}"/>
              </a:ext>
            </a:extLst>
          </p:cNvPr>
          <p:cNvGraphicFramePr>
            <a:graphicFrameLocks noGrp="1"/>
          </p:cNvGraphicFramePr>
          <p:nvPr>
            <p:extLst>
              <p:ext uri="{D42A27DB-BD31-4B8C-83A1-F6EECF244321}">
                <p14:modId xmlns:p14="http://schemas.microsoft.com/office/powerpoint/2010/main" val="141043480"/>
              </p:ext>
            </p:extLst>
          </p:nvPr>
        </p:nvGraphicFramePr>
        <p:xfrm>
          <a:off x="139723" y="3879981"/>
          <a:ext cx="5166923" cy="1012449"/>
        </p:xfrm>
        <a:graphic>
          <a:graphicData uri="http://schemas.openxmlformats.org/drawingml/2006/table">
            <a:tbl>
              <a:tblPr firstRow="1" firstCol="1" bandRow="1">
                <a:tableStyleId>{5C22544A-7EE6-4342-B048-85BDC9FD1C3A}</a:tableStyleId>
              </a:tblPr>
              <a:tblGrid>
                <a:gridCol w="1281246">
                  <a:extLst>
                    <a:ext uri="{9D8B030D-6E8A-4147-A177-3AD203B41FA5}">
                      <a16:colId xmlns:a16="http://schemas.microsoft.com/office/drawing/2014/main" val="3835806674"/>
                    </a:ext>
                  </a:extLst>
                </a:gridCol>
                <a:gridCol w="534369">
                  <a:extLst>
                    <a:ext uri="{9D8B030D-6E8A-4147-A177-3AD203B41FA5}">
                      <a16:colId xmlns:a16="http://schemas.microsoft.com/office/drawing/2014/main" val="925373467"/>
                    </a:ext>
                  </a:extLst>
                </a:gridCol>
                <a:gridCol w="700863">
                  <a:extLst>
                    <a:ext uri="{9D8B030D-6E8A-4147-A177-3AD203B41FA5}">
                      <a16:colId xmlns:a16="http://schemas.microsoft.com/office/drawing/2014/main" val="1864025580"/>
                    </a:ext>
                  </a:extLst>
                </a:gridCol>
                <a:gridCol w="643045">
                  <a:extLst>
                    <a:ext uri="{9D8B030D-6E8A-4147-A177-3AD203B41FA5}">
                      <a16:colId xmlns:a16="http://schemas.microsoft.com/office/drawing/2014/main" val="47215275"/>
                    </a:ext>
                  </a:extLst>
                </a:gridCol>
                <a:gridCol w="614137">
                  <a:extLst>
                    <a:ext uri="{9D8B030D-6E8A-4147-A177-3AD203B41FA5}">
                      <a16:colId xmlns:a16="http://schemas.microsoft.com/office/drawing/2014/main" val="2445960098"/>
                    </a:ext>
                  </a:extLst>
                </a:gridCol>
                <a:gridCol w="698747">
                  <a:extLst>
                    <a:ext uri="{9D8B030D-6E8A-4147-A177-3AD203B41FA5}">
                      <a16:colId xmlns:a16="http://schemas.microsoft.com/office/drawing/2014/main" val="1163807806"/>
                    </a:ext>
                  </a:extLst>
                </a:gridCol>
                <a:gridCol w="694516">
                  <a:extLst>
                    <a:ext uri="{9D8B030D-6E8A-4147-A177-3AD203B41FA5}">
                      <a16:colId xmlns:a16="http://schemas.microsoft.com/office/drawing/2014/main" val="3493608607"/>
                    </a:ext>
                  </a:extLst>
                </a:gridCol>
              </a:tblGrid>
              <a:tr h="321204">
                <a:tc>
                  <a:txBody>
                    <a:bodyPr/>
                    <a:lstStyle/>
                    <a:p>
                      <a:pPr marR="38100" algn="just">
                        <a:lnSpc>
                          <a:spcPct val="107000"/>
                        </a:lnSpc>
                        <a:spcAft>
                          <a:spcPts val="800"/>
                        </a:spcAft>
                      </a:pPr>
                      <a:r>
                        <a:rPr lang="en-US" sz="1100" dirty="0">
                          <a:effectLst/>
                        </a:rPr>
                        <a:t>face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5410" marR="73025" marT="41910" marB="0"/>
                </a:tc>
                <a:tc>
                  <a:txBody>
                    <a:bodyPr/>
                    <a:lstStyle/>
                    <a:p>
                      <a:pPr marL="27305" algn="just">
                        <a:lnSpc>
                          <a:spcPct val="107000"/>
                        </a:lnSpc>
                        <a:spcAft>
                          <a:spcPts val="800"/>
                        </a:spcAft>
                      </a:pPr>
                      <a:r>
                        <a:rPr lang="en-US" sz="1100" dirty="0">
                          <a:effectLst/>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5410" marR="73025" marT="41910" marB="0"/>
                </a:tc>
                <a:tc>
                  <a:txBody>
                    <a:bodyPr/>
                    <a:lstStyle/>
                    <a:p>
                      <a:pPr marL="34925" algn="just">
                        <a:lnSpc>
                          <a:spcPct val="107000"/>
                        </a:lnSpc>
                        <a:spcAft>
                          <a:spcPts val="800"/>
                        </a:spcAft>
                      </a:pPr>
                      <a:r>
                        <a:rPr lang="en-US"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05410" marR="73025" marT="41910" marB="0"/>
                </a:tc>
                <a:tc>
                  <a:txBody>
                    <a:bodyPr/>
                    <a:lstStyle/>
                    <a:p>
                      <a:pPr marL="19050" algn="just">
                        <a:lnSpc>
                          <a:spcPct val="107000"/>
                        </a:lnSpc>
                        <a:spcAft>
                          <a:spcPts val="800"/>
                        </a:spcAft>
                      </a:pPr>
                      <a:r>
                        <a:rPr lang="en-US"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05410" marR="73025" marT="41910" marB="0"/>
                </a:tc>
                <a:tc>
                  <a:txBody>
                    <a:bodyPr/>
                    <a:lstStyle/>
                    <a:p>
                      <a:pPr marL="41910" algn="just">
                        <a:lnSpc>
                          <a:spcPct val="107000"/>
                        </a:lnSpc>
                        <a:spcAft>
                          <a:spcPts val="800"/>
                        </a:spcAft>
                      </a:pPr>
                      <a:r>
                        <a:rPr lang="en-US"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05410" marR="73025" marT="41910" marB="0"/>
                </a:tc>
                <a:tc>
                  <a:txBody>
                    <a:bodyPr/>
                    <a:lstStyle/>
                    <a:p>
                      <a:pPr marL="40640" algn="just">
                        <a:lnSpc>
                          <a:spcPct val="107000"/>
                        </a:lnSpc>
                        <a:spcAft>
                          <a:spcPts val="800"/>
                        </a:spcAft>
                      </a:pPr>
                      <a:r>
                        <a:rPr lang="en-US"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05410" marR="73025" marT="41910" marB="0"/>
                </a:tc>
                <a:tc>
                  <a:txBody>
                    <a:bodyPr/>
                    <a:lstStyle/>
                    <a:p>
                      <a:pPr marL="30480" algn="just">
                        <a:lnSpc>
                          <a:spcPct val="107000"/>
                        </a:lnSpc>
                        <a:spcAft>
                          <a:spcPts val="800"/>
                        </a:spcAft>
                      </a:pPr>
                      <a:r>
                        <a:rPr lang="en-US"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05410" marR="73025" marT="41910" marB="0"/>
                </a:tc>
                <a:extLst>
                  <a:ext uri="{0D108BD9-81ED-4DB2-BD59-A6C34878D82A}">
                    <a16:rowId xmlns:a16="http://schemas.microsoft.com/office/drawing/2014/main" val="3362896224"/>
                  </a:ext>
                </a:extLst>
              </a:tr>
              <a:tr h="691245">
                <a:tc>
                  <a:txBody>
                    <a:bodyPr/>
                    <a:lstStyle/>
                    <a:p>
                      <a:pPr marR="36195" algn="just">
                        <a:lnSpc>
                          <a:spcPct val="107000"/>
                        </a:lnSpc>
                        <a:spcAft>
                          <a:spcPts val="800"/>
                        </a:spcAft>
                      </a:pPr>
                      <a:r>
                        <a:rPr lang="en-US" sz="1100">
                          <a:effectLst/>
                        </a:rPr>
                        <a:t>Number of times a face has shown up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05410" marR="73025" marT="41910" marB="0"/>
                </a:tc>
                <a:tc>
                  <a:txBody>
                    <a:bodyPr/>
                    <a:lstStyle/>
                    <a:p>
                      <a:pPr marL="27940" algn="just">
                        <a:lnSpc>
                          <a:spcPct val="107000"/>
                        </a:lnSpc>
                        <a:spcAft>
                          <a:spcPts val="800"/>
                        </a:spcAft>
                      </a:pPr>
                      <a:r>
                        <a:rPr lang="en-US" sz="1100">
                          <a:effectLst/>
                        </a:rPr>
                        <a:t>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05410" marR="73025" marT="41910" marB="0"/>
                </a:tc>
                <a:tc>
                  <a:txBody>
                    <a:bodyPr/>
                    <a:lstStyle/>
                    <a:p>
                      <a:pPr marL="34925" algn="just">
                        <a:lnSpc>
                          <a:spcPct val="107000"/>
                        </a:lnSpc>
                        <a:spcAft>
                          <a:spcPts val="800"/>
                        </a:spcAft>
                      </a:pPr>
                      <a:r>
                        <a:rPr lang="en-US"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05410" marR="73025" marT="41910" marB="0"/>
                </a:tc>
                <a:tc>
                  <a:txBody>
                    <a:bodyPr/>
                    <a:lstStyle/>
                    <a:p>
                      <a:pPr marL="19050" algn="just">
                        <a:lnSpc>
                          <a:spcPct val="107000"/>
                        </a:lnSpc>
                        <a:spcAft>
                          <a:spcPts val="800"/>
                        </a:spcAft>
                      </a:pPr>
                      <a:r>
                        <a:rPr lang="en-US" sz="1100">
                          <a:effectLst/>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05410" marR="73025" marT="41910" marB="0"/>
                </a:tc>
                <a:tc>
                  <a:txBody>
                    <a:bodyPr/>
                    <a:lstStyle/>
                    <a:p>
                      <a:pPr marL="41910" algn="just">
                        <a:lnSpc>
                          <a:spcPct val="107000"/>
                        </a:lnSpc>
                        <a:spcAft>
                          <a:spcPts val="800"/>
                        </a:spcAft>
                      </a:pPr>
                      <a:r>
                        <a:rPr lang="en-US" sz="1100">
                          <a:effectLst/>
                        </a:rPr>
                        <a:t>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105410" marR="73025" marT="41910" marB="0"/>
                </a:tc>
                <a:tc>
                  <a:txBody>
                    <a:bodyPr/>
                    <a:lstStyle/>
                    <a:p>
                      <a:pPr marL="40640" algn="just">
                        <a:lnSpc>
                          <a:spcPct val="107000"/>
                        </a:lnSpc>
                        <a:spcAft>
                          <a:spcPts val="800"/>
                        </a:spcAft>
                      </a:pPr>
                      <a:r>
                        <a:rPr lang="en-US" sz="1100" dirty="0">
                          <a:effectLst/>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5410" marR="73025" marT="41910" marB="0"/>
                </a:tc>
                <a:tc>
                  <a:txBody>
                    <a:bodyPr/>
                    <a:lstStyle/>
                    <a:p>
                      <a:pPr marL="30480" algn="just">
                        <a:lnSpc>
                          <a:spcPct val="107000"/>
                        </a:lnSpc>
                        <a:spcAft>
                          <a:spcPts val="800"/>
                        </a:spcAft>
                      </a:pPr>
                      <a:r>
                        <a:rPr lang="en-US" sz="1100" dirty="0">
                          <a:effectLst/>
                        </a:rPr>
                        <a:t>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5410" marR="73025" marT="41910" marB="0"/>
                </a:tc>
                <a:extLst>
                  <a:ext uri="{0D108BD9-81ED-4DB2-BD59-A6C34878D82A}">
                    <a16:rowId xmlns:a16="http://schemas.microsoft.com/office/drawing/2014/main" val="3830272673"/>
                  </a:ext>
                </a:extLst>
              </a:tr>
            </a:tbl>
          </a:graphicData>
        </a:graphic>
      </p:graphicFrame>
      <p:cxnSp>
        <p:nvCxnSpPr>
          <p:cNvPr id="5" name="Straight Connector 4">
            <a:extLst>
              <a:ext uri="{FF2B5EF4-FFF2-40B4-BE49-F238E27FC236}">
                <a16:creationId xmlns:a16="http://schemas.microsoft.com/office/drawing/2014/main" id="{F2C4BFE0-5A1C-4E58-82F8-57B8D3D8E9AF}"/>
              </a:ext>
            </a:extLst>
          </p:cNvPr>
          <p:cNvCxnSpPr/>
          <p:nvPr/>
        </p:nvCxnSpPr>
        <p:spPr>
          <a:xfrm>
            <a:off x="5392615" y="3602892"/>
            <a:ext cx="101600" cy="315741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272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1000"/>
                                        <p:tgtEl>
                                          <p:spTgt spid="2"/>
                                        </p:tgtEl>
                                      </p:cBhvr>
                                    </p:animEffect>
                                    <p:anim calcmode="lin" valueType="num">
                                      <p:cBhvr>
                                        <p:cTn id="69" dur="1000" fill="hold"/>
                                        <p:tgtEl>
                                          <p:spTgt spid="2"/>
                                        </p:tgtEl>
                                        <p:attrNameLst>
                                          <p:attrName>ppt_x</p:attrName>
                                        </p:attrNameLst>
                                      </p:cBhvr>
                                      <p:tavLst>
                                        <p:tav tm="0">
                                          <p:val>
                                            <p:strVal val="#ppt_x"/>
                                          </p:val>
                                        </p:tav>
                                        <p:tav tm="100000">
                                          <p:val>
                                            <p:strVal val="#ppt_x"/>
                                          </p:val>
                                        </p:tav>
                                      </p:tavLst>
                                    </p:anim>
                                    <p:anim calcmode="lin" valueType="num">
                                      <p:cBhvr>
                                        <p:cTn id="7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16" end="16"/>
                                            </p:txEl>
                                          </p:spTgt>
                                        </p:tgtEl>
                                        <p:attrNameLst>
                                          <p:attrName>style.visibility</p:attrName>
                                        </p:attrNameLst>
                                      </p:cBhvr>
                                      <p:to>
                                        <p:strVal val="visible"/>
                                      </p:to>
                                    </p:set>
                                    <p:animEffect transition="in" filter="fade">
                                      <p:cBhvr>
                                        <p:cTn id="75" dur="1000"/>
                                        <p:tgtEl>
                                          <p:spTgt spid="3">
                                            <p:txEl>
                                              <p:pRg st="16" end="16"/>
                                            </p:txEl>
                                          </p:spTgt>
                                        </p:tgtEl>
                                      </p:cBhvr>
                                    </p:animEffect>
                                    <p:anim calcmode="lin" valueType="num">
                                      <p:cBhvr>
                                        <p:cTn id="76"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
                                            <p:txEl>
                                              <p:pRg st="17" end="17"/>
                                            </p:txEl>
                                          </p:spTgt>
                                        </p:tgtEl>
                                        <p:attrNameLst>
                                          <p:attrName>style.visibility</p:attrName>
                                        </p:attrNameLst>
                                      </p:cBhvr>
                                      <p:to>
                                        <p:strVal val="visible"/>
                                      </p:to>
                                    </p:set>
                                    <p:animEffect transition="in" filter="fade">
                                      <p:cBhvr>
                                        <p:cTn id="82" dur="1000"/>
                                        <p:tgtEl>
                                          <p:spTgt spid="3">
                                            <p:txEl>
                                              <p:pRg st="17" end="17"/>
                                            </p:txEl>
                                          </p:spTgt>
                                        </p:tgtEl>
                                      </p:cBhvr>
                                    </p:animEffect>
                                    <p:anim calcmode="lin" valueType="num">
                                      <p:cBhvr>
                                        <p:cTn id="83"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3">
                                            <p:txEl>
                                              <p:pRg st="10" end="10"/>
                                            </p:txEl>
                                          </p:spTgt>
                                        </p:tgtEl>
                                        <p:attrNameLst>
                                          <p:attrName>style.visibility</p:attrName>
                                        </p:attrNameLst>
                                      </p:cBhvr>
                                      <p:to>
                                        <p:strVal val="visible"/>
                                      </p:to>
                                    </p:set>
                                    <p:animEffect transition="in" filter="fade">
                                      <p:cBhvr>
                                        <p:cTn id="89" dur="1000"/>
                                        <p:tgtEl>
                                          <p:spTgt spid="3">
                                            <p:txEl>
                                              <p:pRg st="10" end="10"/>
                                            </p:txEl>
                                          </p:spTgt>
                                        </p:tgtEl>
                                      </p:cBhvr>
                                    </p:animEffect>
                                    <p:anim calcmode="lin" valueType="num">
                                      <p:cBhvr>
                                        <p:cTn id="9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3">
                                            <p:txEl>
                                              <p:pRg st="12" end="12"/>
                                            </p:txEl>
                                          </p:spTgt>
                                        </p:tgtEl>
                                        <p:attrNameLst>
                                          <p:attrName>style.visibility</p:attrName>
                                        </p:attrNameLst>
                                      </p:cBhvr>
                                      <p:to>
                                        <p:strVal val="visible"/>
                                      </p:to>
                                    </p:set>
                                    <p:animEffect transition="in" filter="fade">
                                      <p:cBhvr>
                                        <p:cTn id="96" dur="1000"/>
                                        <p:tgtEl>
                                          <p:spTgt spid="3">
                                            <p:txEl>
                                              <p:pRg st="12" end="12"/>
                                            </p:txEl>
                                          </p:spTgt>
                                        </p:tgtEl>
                                      </p:cBhvr>
                                    </p:animEffect>
                                    <p:anim calcmode="lin" valueType="num">
                                      <p:cBhvr>
                                        <p:cTn id="9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3">
                                            <p:txEl>
                                              <p:pRg st="14" end="14"/>
                                            </p:txEl>
                                          </p:spTgt>
                                        </p:tgtEl>
                                        <p:attrNameLst>
                                          <p:attrName>style.visibility</p:attrName>
                                        </p:attrNameLst>
                                      </p:cBhvr>
                                      <p:to>
                                        <p:strVal val="visible"/>
                                      </p:to>
                                    </p:set>
                                    <p:animEffect transition="in" filter="fade">
                                      <p:cBhvr>
                                        <p:cTn id="103" dur="1000"/>
                                        <p:tgtEl>
                                          <p:spTgt spid="3">
                                            <p:txEl>
                                              <p:pRg st="14" end="14"/>
                                            </p:txEl>
                                          </p:spTgt>
                                        </p:tgtEl>
                                      </p:cBhvr>
                                    </p:animEffect>
                                    <p:anim calcmode="lin" valueType="num">
                                      <p:cBhvr>
                                        <p:cTn id="10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5"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12191999" cy="6858000"/>
          </a:xfrm>
          <a:solidFill>
            <a:schemeClr val="tx1">
              <a:lumMod val="95000"/>
            </a:schemeClr>
          </a:solidFill>
        </p:spPr>
        <p:txBody>
          <a:bodyPr>
            <a:normAutofit fontScale="92500" lnSpcReduction="10000"/>
          </a:bodyPr>
          <a:lstStyle/>
          <a:p>
            <a:pPr marL="0" indent="0">
              <a:buNone/>
            </a:pPr>
            <a:endParaRPr lang="en-US" sz="1800" dirty="0">
              <a:solidFill>
                <a:srgbClr val="FFFF00"/>
              </a:solidFill>
            </a:endParaRPr>
          </a:p>
          <a:p>
            <a:pPr marL="0" lvl="0" indent="0" algn="just">
              <a:lnSpc>
                <a:spcPct val="115000"/>
              </a:lnSpc>
              <a:spcAft>
                <a:spcPts val="10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P ( all three hit) = 2/5 x 1/4  x 3/7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3/70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10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P ( none hits)    = 3/5 x 3/4 x 4/7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9/35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10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P ( two hit the target ) is the probability of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Kamau and Njoroge hit the target and Kariuki misses = 2/5 x 3/7 x 4/7   </a:t>
            </a:r>
          </a:p>
          <a:p>
            <a:pPr marL="11430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or</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Njoroge and Kariuki hit the target and Kamau misses = 1/4 x 3/7 x 3/5</a:t>
            </a:r>
          </a:p>
          <a:p>
            <a:pPr marL="11430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Or </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Kamau and Kariuki hit the target and Njoroge misses = 2/5 x 3/7 x 3/4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Therefore P (two hit target) = (2/5 x 1/4 x 4/7) + (1/4 x 3/7 x 3/5) + (2/5 x 3/7 x 3/4)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8/140 + 9/140 + 18/140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¼</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600" dirty="0">
              <a:solidFill>
                <a:srgbClr val="FFFF00"/>
              </a:solidFill>
            </a:endParaRPr>
          </a:p>
        </p:txBody>
      </p:sp>
    </p:spTree>
    <p:extLst>
      <p:ext uri="{BB962C8B-B14F-4D97-AF65-F5344CB8AC3E}">
        <p14:creationId xmlns:p14="http://schemas.microsoft.com/office/powerpoint/2010/main" val="3274198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Effect transition="in" filter="fade">
                                      <p:cBhvr>
                                        <p:cTn id="77" dur="1000"/>
                                        <p:tgtEl>
                                          <p:spTgt spid="2">
                                            <p:txEl>
                                              <p:pRg st="10" end="10"/>
                                            </p:txEl>
                                          </p:spTgt>
                                        </p:tgtEl>
                                      </p:cBhvr>
                                    </p:animEffect>
                                    <p:anim calcmode="lin" valueType="num">
                                      <p:cBhvr>
                                        <p:cTn id="7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Effect transition="in" filter="fade">
                                      <p:cBhvr>
                                        <p:cTn id="84" dur="1000"/>
                                        <p:tgtEl>
                                          <p:spTgt spid="2">
                                            <p:txEl>
                                              <p:pRg st="11" end="11"/>
                                            </p:txEl>
                                          </p:spTgt>
                                        </p:tgtEl>
                                      </p:cBhvr>
                                    </p:animEffect>
                                    <p:anim calcmode="lin" valueType="num">
                                      <p:cBhvr>
                                        <p:cTn id="8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
                                            <p:txEl>
                                              <p:pRg st="12" end="12"/>
                                            </p:txEl>
                                          </p:spTgt>
                                        </p:tgtEl>
                                        <p:attrNameLst>
                                          <p:attrName>style.visibility</p:attrName>
                                        </p:attrNameLst>
                                      </p:cBhvr>
                                      <p:to>
                                        <p:strVal val="visible"/>
                                      </p:to>
                                    </p:set>
                                    <p:animEffect transition="in" filter="fade">
                                      <p:cBhvr>
                                        <p:cTn id="91" dur="1000"/>
                                        <p:tgtEl>
                                          <p:spTgt spid="2">
                                            <p:txEl>
                                              <p:pRg st="12" end="12"/>
                                            </p:txEl>
                                          </p:spTgt>
                                        </p:tgtEl>
                                      </p:cBhvr>
                                    </p:animEffect>
                                    <p:anim calcmode="lin" valueType="num">
                                      <p:cBhvr>
                                        <p:cTn id="9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
                                            <p:txEl>
                                              <p:pRg st="13" end="13"/>
                                            </p:txEl>
                                          </p:spTgt>
                                        </p:tgtEl>
                                        <p:attrNameLst>
                                          <p:attrName>style.visibility</p:attrName>
                                        </p:attrNameLst>
                                      </p:cBhvr>
                                      <p:to>
                                        <p:strVal val="visible"/>
                                      </p:to>
                                    </p:set>
                                    <p:animEffect transition="in" filter="fade">
                                      <p:cBhvr>
                                        <p:cTn id="98" dur="1000"/>
                                        <p:tgtEl>
                                          <p:spTgt spid="2">
                                            <p:txEl>
                                              <p:pRg st="13" end="13"/>
                                            </p:txEl>
                                          </p:spTgt>
                                        </p:tgtEl>
                                      </p:cBhvr>
                                    </p:animEffect>
                                    <p:anim calcmode="lin" valueType="num">
                                      <p:cBhvr>
                                        <p:cTn id="99"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tx1">
              <a:lumMod val="95000"/>
            </a:schemeClr>
          </a:solidFill>
        </p:spPr>
        <p:txBody>
          <a:bodyPr>
            <a:noAutofit/>
          </a:bodyPr>
          <a:lstStyle/>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(at least one hits the target) = 1 – P ( none hits the target)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 – 9/35                                        </a:t>
            </a: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26/35</a:t>
            </a:r>
          </a:p>
          <a:p>
            <a:pPr marL="0" indent="0">
              <a:lnSpc>
                <a:spcPct val="107000"/>
              </a:lnSpc>
              <a:spcAft>
                <a:spcPts val="800"/>
              </a:spcAft>
              <a:buNone/>
            </a:pPr>
            <a:r>
              <a:rPr lang="en-US" sz="1800"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Note;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(one hits the target) is different from P (at least one hits the target)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2E74B5"/>
                </a:solidFill>
                <a:effectLst/>
                <a:latin typeface="Times New Roman" panose="02020603050405020304" pitchFamily="18" charset="0"/>
                <a:ea typeface="Calibri" panose="020F0502020204030204" pitchFamily="34" charset="0"/>
              </a:rPr>
              <a:t>Tree diagram</a:t>
            </a: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Tree diagrams allows us to see all the possible outcomes of an event and calculate their probability. Each branch in a tree diagram represents a possible outcome .A tree diagram which represent a coin being tossed three times look like this;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200" b="1" dirty="0">
                <a:solidFill>
                  <a:schemeClr val="bg1"/>
                </a:solidFill>
              </a:rPr>
              <a:t>                                               </a:t>
            </a:r>
            <a:r>
              <a:rPr lang="en-US" sz="1400" dirty="0">
                <a:solidFill>
                  <a:schemeClr val="bg1"/>
                </a:solidFill>
              </a:rPr>
              <a:t>From the tree diagram, we can see that there are eight possible outcomes.                                                                                               To find out the probability of a particular outcome, we need to look at all the available paths (set of branches). </a:t>
            </a:r>
            <a:endParaRPr lang="en-GB" sz="1400" dirty="0">
              <a:solidFill>
                <a:schemeClr val="bg1"/>
              </a:solidFill>
            </a:endParaRPr>
          </a:p>
          <a:p>
            <a:pPr marL="0" indent="0">
              <a:buNone/>
            </a:pPr>
            <a:r>
              <a:rPr lang="en-US" sz="1400" dirty="0">
                <a:solidFill>
                  <a:schemeClr val="bg1"/>
                </a:solidFill>
              </a:rPr>
              <a:t> </a:t>
            </a:r>
            <a:endParaRPr lang="en-GB" sz="1400" dirty="0">
              <a:solidFill>
                <a:schemeClr val="bg1"/>
              </a:solidFill>
            </a:endParaRPr>
          </a:p>
          <a:p>
            <a:pPr marL="0" indent="0">
              <a:buNone/>
            </a:pPr>
            <a:r>
              <a:rPr lang="en-US" sz="1400" dirty="0">
                <a:solidFill>
                  <a:schemeClr val="bg1"/>
                </a:solidFill>
              </a:rPr>
              <a:t>                                                          The sum of the probabilities for any set of branches is always 1. </a:t>
            </a:r>
            <a:endParaRPr lang="en-GB" sz="1400" dirty="0">
              <a:solidFill>
                <a:schemeClr val="bg1"/>
              </a:solidFill>
            </a:endParaRPr>
          </a:p>
          <a:p>
            <a:pPr marL="0" indent="0">
              <a:buNone/>
            </a:pPr>
            <a:endParaRPr lang="en-GB" sz="1400" dirty="0"/>
          </a:p>
          <a:p>
            <a:pPr marL="114300" indent="0" algn="just">
              <a:lnSpc>
                <a:spcPct val="107000"/>
              </a:lnSpc>
              <a:spcAft>
                <a:spcPts val="800"/>
              </a:spcAft>
              <a:buNone/>
            </a:pPr>
            <a:endParaRPr lang="en-US" sz="3200" b="1" dirty="0"/>
          </a:p>
        </p:txBody>
      </p:sp>
      <p:pic>
        <p:nvPicPr>
          <p:cNvPr id="4" name="Picture 3">
            <a:extLst>
              <a:ext uri="{FF2B5EF4-FFF2-40B4-BE49-F238E27FC236}">
                <a16:creationId xmlns:a16="http://schemas.microsoft.com/office/drawing/2014/main" id="{FE6666E1-B470-4864-A9C3-8FEF5A8B087F}"/>
              </a:ext>
            </a:extLst>
          </p:cNvPr>
          <p:cNvPicPr/>
          <p:nvPr/>
        </p:nvPicPr>
        <p:blipFill rotWithShape="1">
          <a:blip r:embed="rId2" cstate="email">
            <a:duotone>
              <a:prstClr val="black"/>
              <a:schemeClr val="accent6">
                <a:tint val="45000"/>
                <a:satMod val="400000"/>
              </a:schemeClr>
            </a:duotone>
            <a:extLst>
              <a:ext uri="{28A0092B-C50C-407E-A947-70E740481C1C}">
                <a14:useLocalDpi xmlns:a14="http://schemas.microsoft.com/office/drawing/2010/main"/>
              </a:ext>
            </a:extLst>
          </a:blip>
          <a:srcRect/>
          <a:stretch/>
        </p:blipFill>
        <p:spPr bwMode="auto">
          <a:xfrm>
            <a:off x="0" y="4662850"/>
            <a:ext cx="3239135" cy="20878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1538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388"/>
            <a:ext cx="9545782" cy="1039091"/>
          </a:xfrm>
        </p:spPr>
        <p:txBody>
          <a:bodyPr>
            <a:normAutofit fontScale="90000"/>
          </a:bodyPr>
          <a:lstStyle/>
          <a:p>
            <a:pPr lvl="0"/>
            <a:br>
              <a:rPr lang="en-US" sz="4800" cap="none" dirty="0">
                <a:solidFill>
                  <a:schemeClr val="tx1"/>
                </a:solidFill>
              </a:rPr>
            </a:br>
            <a:endParaRPr lang="en-US" dirty="0"/>
          </a:p>
        </p:txBody>
      </p:sp>
      <p:sp>
        <p:nvSpPr>
          <p:cNvPr id="6" name="Content Placeholder 5"/>
          <p:cNvSpPr>
            <a:spLocks noGrp="1"/>
          </p:cNvSpPr>
          <p:nvPr>
            <p:ph idx="1"/>
          </p:nvPr>
        </p:nvSpPr>
        <p:spPr>
          <a:xfrm>
            <a:off x="0" y="0"/>
            <a:ext cx="12192000" cy="6858001"/>
          </a:xfrm>
          <a:solidFill>
            <a:schemeClr val="tx1">
              <a:lumMod val="95000"/>
            </a:schemeClr>
          </a:solidFill>
        </p:spPr>
        <p:txBody>
          <a:bodyPr>
            <a:normAutofit/>
          </a:bodyPr>
          <a:lstStyle/>
          <a:p>
            <a:pPr marL="0" indent="0">
              <a:buNone/>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Also note that in a tree diagram to find a probability of an outcome we multiply along the branches and add vertically.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probability of three heads is: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 (H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 = 1/2 × 1/2 × 1/2 = 1/8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 (2 Heads and a Tail) = P (H </a:t>
            </a:r>
            <a:r>
              <a:rPr lang="en-US"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 + P (H T H) + P (T H 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 × 1/2 × 1/2 + 1/2 × 1/2 × 1/2 + 1/2 × 1/2 × 1/2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1/8 + 1/8 + 1/8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Example1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Bag A contains three red marbles and four blue marbles. Bag B contains 5 red marbles and three blue marbles. A marble is taken from each bag in turn.</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What is the probability of getting a blue marble followed by  a red</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chemeClr val="bg1"/>
                </a:solidFill>
                <a:effectLst/>
                <a:latin typeface="Times New Roman" panose="02020603050405020304" pitchFamily="18" charset="0"/>
                <a:ea typeface="Calibri" panose="020F0502020204030204" pitchFamily="34" charset="0"/>
              </a:rPr>
              <a:t>                                                                                             b) What is the probability of getting a marble of each color</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n-US" sz="2800" dirty="0">
              <a:solidFill>
                <a:srgbClr val="FFFF00"/>
              </a:solidFill>
            </a:endParaRPr>
          </a:p>
        </p:txBody>
      </p:sp>
      <p:pic>
        <p:nvPicPr>
          <p:cNvPr id="7" name="Picture 6">
            <a:extLst>
              <a:ext uri="{FF2B5EF4-FFF2-40B4-BE49-F238E27FC236}">
                <a16:creationId xmlns:a16="http://schemas.microsoft.com/office/drawing/2014/main" id="{D12AB909-7844-4C64-9F53-B05445D4D065}"/>
              </a:ext>
            </a:extLst>
          </p:cNvPr>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48944" y="4295580"/>
            <a:ext cx="2450563" cy="2315210"/>
          </a:xfrm>
          <a:prstGeom prst="rect">
            <a:avLst/>
          </a:prstGeom>
          <a:noFill/>
          <a:ln>
            <a:noFill/>
          </a:ln>
        </p:spPr>
      </p:pic>
    </p:spTree>
    <p:extLst>
      <p:ext uri="{BB962C8B-B14F-4D97-AF65-F5344CB8AC3E}">
        <p14:creationId xmlns:p14="http://schemas.microsoft.com/office/powerpoint/2010/main" val="3200117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1000"/>
                                        <p:tgtEl>
                                          <p:spTgt spid="6">
                                            <p:txEl>
                                              <p:pRg st="6" end="6"/>
                                            </p:txEl>
                                          </p:spTgt>
                                        </p:tgtEl>
                                      </p:cBhvr>
                                    </p:animEffect>
                                    <p:anim calcmode="lin" valueType="num">
                                      <p:cBhvr>
                                        <p:cTn id="5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1000"/>
                                        <p:tgtEl>
                                          <p:spTgt spid="6">
                                            <p:txEl>
                                              <p:pRg st="7" end="7"/>
                                            </p:txEl>
                                          </p:spTgt>
                                        </p:tgtEl>
                                      </p:cBhvr>
                                    </p:animEffect>
                                    <p:anim calcmode="lin" valueType="num">
                                      <p:cBhvr>
                                        <p:cTn id="6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8" end="8"/>
                                            </p:txEl>
                                          </p:spTgt>
                                        </p:tgtEl>
                                        <p:attrNameLst>
                                          <p:attrName>style.visibility</p:attrName>
                                        </p:attrNameLst>
                                      </p:cBhvr>
                                      <p:to>
                                        <p:strVal val="visible"/>
                                      </p:to>
                                    </p:set>
                                    <p:animEffect transition="in" filter="fade">
                                      <p:cBhvr>
                                        <p:cTn id="70" dur="1000"/>
                                        <p:tgtEl>
                                          <p:spTgt spid="6">
                                            <p:txEl>
                                              <p:pRg st="8" end="8"/>
                                            </p:txEl>
                                          </p:spTgt>
                                        </p:tgtEl>
                                      </p:cBhvr>
                                    </p:animEffect>
                                    <p:anim calcmode="lin" valueType="num">
                                      <p:cBhvr>
                                        <p:cTn id="71"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Effect transition="in" filter="fade">
                                      <p:cBhvr>
                                        <p:cTn id="77" dur="1000"/>
                                        <p:tgtEl>
                                          <p:spTgt spid="6">
                                            <p:txEl>
                                              <p:pRg st="9" end="9"/>
                                            </p:txEl>
                                          </p:spTgt>
                                        </p:tgtEl>
                                      </p:cBhvr>
                                    </p:animEffect>
                                    <p:anim calcmode="lin" valueType="num">
                                      <p:cBhvr>
                                        <p:cTn id="7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
                                            <p:txEl>
                                              <p:pRg st="10" end="10"/>
                                            </p:txEl>
                                          </p:spTgt>
                                        </p:tgtEl>
                                        <p:attrNameLst>
                                          <p:attrName>style.visibility</p:attrName>
                                        </p:attrNameLst>
                                      </p:cBhvr>
                                      <p:to>
                                        <p:strVal val="visible"/>
                                      </p:to>
                                    </p:set>
                                    <p:animEffect transition="in" filter="fade">
                                      <p:cBhvr>
                                        <p:cTn id="84" dur="1000"/>
                                        <p:tgtEl>
                                          <p:spTgt spid="6">
                                            <p:txEl>
                                              <p:pRg st="10" end="10"/>
                                            </p:txEl>
                                          </p:spTgt>
                                        </p:tgtEl>
                                      </p:cBhvr>
                                    </p:animEffect>
                                    <p:anim calcmode="lin" valueType="num">
                                      <p:cBhvr>
                                        <p:cTn id="85"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9C3F6-7EEB-48FE-9479-1E4A0235D1EC}"/>
              </a:ext>
            </a:extLst>
          </p:cNvPr>
          <p:cNvSpPr>
            <a:spLocks noGrp="1"/>
          </p:cNvSpPr>
          <p:nvPr>
            <p:ph idx="1"/>
          </p:nvPr>
        </p:nvSpPr>
        <p:spPr>
          <a:xfrm>
            <a:off x="0" y="0"/>
            <a:ext cx="12192000" cy="6858000"/>
          </a:xfrm>
          <a:solidFill>
            <a:schemeClr val="tx1">
              <a:lumMod val="95000"/>
            </a:schemeClr>
          </a:solidFill>
        </p:spPr>
        <p:txBody>
          <a:bodyPr>
            <a:normAutofit fontScale="92500" lnSpcReduction="10000"/>
          </a:bodyPr>
          <a:lstStyle/>
          <a:p>
            <a:pPr marL="0" indent="0">
              <a:buNone/>
            </a:pPr>
            <a:endParaRPr lang="en-GB" dirty="0"/>
          </a:p>
          <a:p>
            <a:pPr marL="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Multiply the probabilities together</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 blue and red) =4/7 x 5/8 = 20/56</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=5/14</a:t>
            </a:r>
            <a:endParaRPr lang="en-GB" dirty="0">
              <a:solidFill>
                <a:srgbClr val="FF0000"/>
              </a:solidFill>
            </a:endParaRPr>
          </a:p>
          <a:p>
            <a:pPr marL="0" indent="0">
              <a:buNone/>
            </a:pPr>
            <a:r>
              <a:rPr lang="en-GB" dirty="0">
                <a:solidFill>
                  <a:schemeClr val="bg1"/>
                </a:solidFill>
              </a:rPr>
              <a:t>b)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P(blue and red or red and blue) = P( blue and red ) + P (red and blue)</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4/7 x 5/8 + 3/7 x 3/8</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20/56 + 9/56</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=29/56</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a:t>
            </a:r>
          </a:p>
        </p:txBody>
      </p:sp>
    </p:spTree>
    <p:extLst>
      <p:ext uri="{BB962C8B-B14F-4D97-AF65-F5344CB8AC3E}">
        <p14:creationId xmlns:p14="http://schemas.microsoft.com/office/powerpoint/2010/main" val="4270325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5" end="15"/>
                                            </p:txEl>
                                          </p:spTgt>
                                        </p:tgtEl>
                                        <p:attrNameLst>
                                          <p:attrName>style.visibility</p:attrName>
                                        </p:attrNameLst>
                                      </p:cBhvr>
                                      <p:to>
                                        <p:strVal val="visible"/>
                                      </p:to>
                                    </p:set>
                                    <p:animEffect transition="in" filter="fade">
                                      <p:cBhvr>
                                        <p:cTn id="70" dur="1000"/>
                                        <p:tgtEl>
                                          <p:spTgt spid="3">
                                            <p:txEl>
                                              <p:pRg st="15" end="15"/>
                                            </p:txEl>
                                          </p:spTgt>
                                        </p:tgtEl>
                                      </p:cBhvr>
                                    </p:animEffect>
                                    <p:anim calcmode="lin" valueType="num">
                                      <p:cBhvr>
                                        <p:cTn id="7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AA45D9-B0A1-41E8-B26E-4331134BB0C4}"/>
              </a:ext>
            </a:extLst>
          </p:cNvPr>
          <p:cNvSpPr>
            <a:spLocks noGrp="1"/>
          </p:cNvSpPr>
          <p:nvPr>
            <p:ph idx="1"/>
          </p:nvPr>
        </p:nvSpPr>
        <p:spPr>
          <a:xfrm>
            <a:off x="0" y="0"/>
            <a:ext cx="12192000" cy="6858000"/>
          </a:xfrm>
          <a:solidFill>
            <a:schemeClr val="tx1">
              <a:lumMod val="95000"/>
            </a:schemeClr>
          </a:solidFill>
        </p:spPr>
        <p:txBody>
          <a:bodyPr/>
          <a:lstStyle/>
          <a:p>
            <a:pPr marL="0" indent="0">
              <a:buNone/>
            </a:pPr>
            <a:r>
              <a:rPr lang="en-US" sz="1800" dirty="0">
                <a:solidFill>
                  <a:srgbClr val="FF0000"/>
                </a:solidFill>
                <a:effectLst/>
                <a:latin typeface="Times New Roman" panose="02020603050405020304" pitchFamily="18" charset="0"/>
                <a:ea typeface="Calibri" panose="020F0502020204030204" pitchFamily="34" charset="0"/>
              </a:rPr>
              <a:t>Example2</a:t>
            </a: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probability that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Omweri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goes to Nakuru is ¼ .If he goes to Nakuru, </a:t>
            </a: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probability that he will see flamingo is ½ .If he does not go to Nakuru, t</a:t>
            </a: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 probability that he will see flamingo is 1/3 .Find the probability that;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Omweri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will go to Nakuru and see a flamingo.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Omweri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will not go to Nakuru yet he will see a flamingo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Omweri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will see a flamingo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Let N stand for going to Nakuru ,N’  stand for not going to Nakuru, F stand for seeing a flamingo and F’ stand for not seeing a flamingo.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4" name="Picture 3">
            <a:extLst>
              <a:ext uri="{FF2B5EF4-FFF2-40B4-BE49-F238E27FC236}">
                <a16:creationId xmlns:a16="http://schemas.microsoft.com/office/drawing/2014/main" id="{16686503-E71A-4EB6-83ED-8CFF8102EA05}"/>
              </a:ext>
            </a:extLst>
          </p:cNvPr>
          <p:cNvPicPr/>
          <p:nvPr/>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1172796" y="4399206"/>
            <a:ext cx="3390900" cy="2295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0674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anim calcmode="lin" valueType="num">
                                      <p:cBhvr>
                                        <p:cTn id="65" dur="1000" fill="hold"/>
                                        <p:tgtEl>
                                          <p:spTgt spid="4"/>
                                        </p:tgtEl>
                                        <p:attrNameLst>
                                          <p:attrName>ppt_x</p:attrName>
                                        </p:attrNameLst>
                                      </p:cBhvr>
                                      <p:tavLst>
                                        <p:tav tm="0">
                                          <p:val>
                                            <p:strVal val="#ppt_x"/>
                                          </p:val>
                                        </p:tav>
                                        <p:tav tm="100000">
                                          <p:val>
                                            <p:strVal val="#ppt_x"/>
                                          </p:val>
                                        </p:tav>
                                      </p:tavLst>
                                    </p:anim>
                                    <p:anim calcmode="lin" valueType="num">
                                      <p:cBhvr>
                                        <p:cTn id="6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6B23B3-45DA-45D1-B6F4-C0DAE9D7E484}"/>
              </a:ext>
            </a:extLst>
          </p:cNvPr>
          <p:cNvSpPr>
            <a:spLocks noGrp="1"/>
          </p:cNvSpPr>
          <p:nvPr>
            <p:ph idx="1"/>
          </p:nvPr>
        </p:nvSpPr>
        <p:spPr>
          <a:xfrm>
            <a:off x="0" y="0"/>
            <a:ext cx="12192000" cy="6933537"/>
          </a:xfrm>
          <a:solidFill>
            <a:schemeClr val="tx1">
              <a:lumMod val="95000"/>
            </a:schemeClr>
          </a:solidFill>
        </p:spPr>
        <p:txBody>
          <a:bodyPr/>
          <a:lstStyle/>
          <a:p>
            <a:pPr marL="0" lv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(He goes to Nakuru and sees a flamingo) = P(N and 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P(N) X P(F)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¼   X 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1/8 </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P( He does not go to Nakuru and yet sees a flamingo) = P (N’ and F)</a:t>
            </a:r>
          </a:p>
          <a:p>
            <a:pPr marL="0" indent="0" algn="just">
              <a:lnSpc>
                <a:spcPct val="107000"/>
              </a:lnSpc>
              <a:spcAft>
                <a:spcPts val="800"/>
              </a:spcAft>
              <a:buNone/>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 N’) X P( F)</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3/4 X 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¼ </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P ( He sees a flamingo) = P(N and F) or P ( N’ and 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P (N and F) + P (N’ and 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1/8 + 1/4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3/8 </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0031055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4B471F-B99E-4039-B35E-34F4EBEC25FB}"/>
              </a:ext>
            </a:extLst>
          </p:cNvPr>
          <p:cNvSpPr>
            <a:spLocks noGrp="1"/>
          </p:cNvSpPr>
          <p:nvPr>
            <p:ph idx="1"/>
          </p:nvPr>
        </p:nvSpPr>
        <p:spPr>
          <a:xfrm>
            <a:off x="0" y="0"/>
            <a:ext cx="12192000" cy="6940062"/>
          </a:xfrm>
          <a:solidFill>
            <a:schemeClr val="tx1">
              <a:lumMod val="95000"/>
            </a:schemeClr>
          </a:solidFill>
        </p:spPr>
        <p:txBody>
          <a:bodyPr>
            <a:normAutofit/>
          </a:bodyPr>
          <a:lstStyle/>
          <a:p>
            <a:pPr marL="0" indent="0">
              <a:buNone/>
            </a:pPr>
            <a:r>
              <a:rPr lang="en-US" dirty="0">
                <a:solidFill>
                  <a:srgbClr val="FF0000"/>
                </a:solidFill>
              </a:rPr>
              <a:t>QUESTIONS</a:t>
            </a:r>
          </a:p>
          <a:p>
            <a:pPr marL="0" indent="0">
              <a:buNone/>
            </a:pPr>
            <a:r>
              <a:rPr lang="en-GB" dirty="0">
                <a:solidFill>
                  <a:srgbClr val="FF0000"/>
                </a:solidFill>
              </a:rPr>
              <a:t>Q1 </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two-digit number is formed from the first four prime numbers</a:t>
            </a:r>
            <a:br>
              <a:rPr lang="en-GB" sz="1800" dirty="0">
                <a:effectLst/>
                <a:latin typeface="Times New Roman" panose="02020603050405020304" pitchFamily="18" charset="0"/>
                <a:ea typeface="Calibri" panose="020F0502020204030204" pitchFamily="34" charset="0"/>
                <a:cs typeface="Times New Roman" panose="02020603050405020304" pitchFamily="18" charset="0"/>
              </a:rPr>
            </a:b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Draw the table to show the possible outcomes, if each number can be used only once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Calculate the probability that a number chosen from the digit numbers is an even number</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solution</a:t>
            </a:r>
          </a:p>
          <a:p>
            <a:pPr marL="0" indent="0">
              <a:buNone/>
            </a:pPr>
            <a:r>
              <a:rPr lang="en-GB"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 </a:t>
            </a:r>
          </a:p>
          <a:p>
            <a:pPr marL="0" indent="0">
              <a:buNone/>
            </a:pP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sz="1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 P (E) = 3/12  = ¼</a:t>
            </a:r>
          </a:p>
          <a:p>
            <a:pPr marL="0" indent="0">
              <a:buNone/>
            </a:pP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probability ans 2">
            <a:extLst>
              <a:ext uri="{FF2B5EF4-FFF2-40B4-BE49-F238E27FC236}">
                <a16:creationId xmlns:a16="http://schemas.microsoft.com/office/drawing/2014/main" id="{AEAFFDBA-F908-4C14-ABC7-F5E635C64E2F}"/>
              </a:ext>
            </a:extLst>
          </p:cNvPr>
          <p:cNvPicPr/>
          <p:nvPr/>
        </p:nvPicPr>
        <p:blipFill rotWithShape="1">
          <a:blip r:embed="rId2">
            <a:extLst>
              <a:ext uri="{28A0092B-C50C-407E-A947-70E740481C1C}">
                <a14:useLocalDpi xmlns:a14="http://schemas.microsoft.com/office/drawing/2010/main" val="0"/>
              </a:ext>
            </a:extLst>
          </a:blip>
          <a:srcRect l="9073" t="63404" r="55213" b="15319"/>
          <a:stretch/>
        </p:blipFill>
        <p:spPr bwMode="auto">
          <a:xfrm>
            <a:off x="1280941" y="2359855"/>
            <a:ext cx="3306690" cy="19229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229395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D71818-ED73-4071-921C-69D825FFFD43}"/>
              </a:ext>
            </a:extLst>
          </p:cNvPr>
          <p:cNvSpPr>
            <a:spLocks noGrp="1"/>
          </p:cNvSpPr>
          <p:nvPr>
            <p:ph idx="1"/>
          </p:nvPr>
        </p:nvSpPr>
        <p:spPr>
          <a:xfrm>
            <a:off x="0" y="0"/>
            <a:ext cx="12192000" cy="6858000"/>
          </a:xfrm>
          <a:solidFill>
            <a:schemeClr val="tx1">
              <a:lumMod val="95000"/>
            </a:schemeClr>
          </a:solidFill>
        </p:spPr>
        <p:txBody>
          <a:bodyPr/>
          <a:lstStyle/>
          <a:p>
            <a:pPr marL="0" indent="0">
              <a:buNone/>
            </a:pPr>
            <a:r>
              <a:rPr lang="en-GB"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Q2 </a:t>
            </a: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probability that a boy goes to school by bus is 1/3 and by matatu is ½. </a:t>
            </a:r>
          </a:p>
          <a:p>
            <a:pPr marL="0" indent="0">
              <a:buNone/>
            </a:pP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he uses a bus, the probability that he is late to school is 1/5 and </a:t>
            </a:r>
          </a:p>
          <a:p>
            <a:pPr marL="0" indent="0">
              <a:buNone/>
            </a:pP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he uses a matatu, the probability of being late is 3/10. </a:t>
            </a:r>
          </a:p>
          <a:p>
            <a:pPr marL="0" indent="0">
              <a:buNone/>
            </a:pPr>
            <a:r>
              <a:rPr lang="en-GB"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he uses other means of transport, the probability of being late is 1/20</a:t>
            </a:r>
            <a:br>
              <a:rPr lang="en-GB" sz="2000" dirty="0">
                <a:effectLst/>
                <a:latin typeface="Times New Roman" panose="02020603050405020304" pitchFamily="18" charset="0"/>
                <a:ea typeface="Calibri" panose="020F0502020204030204" pitchFamily="34" charset="0"/>
                <a:cs typeface="Times New Roman" panose="02020603050405020304" pitchFamily="18" charset="0"/>
              </a:rPr>
            </a:br>
            <a:br>
              <a:rPr lang="en-GB"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Draw a probability tree diagram to represent this information</a:t>
            </a:r>
            <a:br>
              <a:rPr lang="en-GB"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en-GB"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 What is the probability that he will be late for school</a:t>
            </a:r>
            <a:br>
              <a:rPr lang="en-GB"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en-GB"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What is the probability that he be late for school if he does not use a matatu</a:t>
            </a:r>
            <a:br>
              <a:rPr lang="en-GB"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What is the probability that he is not late for school</a:t>
            </a:r>
            <a:b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solution</a:t>
            </a:r>
            <a:br>
              <a:rPr lang="en-GB"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BE66F08-841B-4B98-8955-3E0627040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37" y="4185429"/>
            <a:ext cx="6462320" cy="2994920"/>
          </a:xfrm>
          <a:prstGeom prst="rect">
            <a:avLst/>
          </a:prstGeom>
        </p:spPr>
      </p:pic>
    </p:spTree>
    <p:extLst>
      <p:ext uri="{BB962C8B-B14F-4D97-AF65-F5344CB8AC3E}">
        <p14:creationId xmlns:p14="http://schemas.microsoft.com/office/powerpoint/2010/main" val="2150059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B4C695-4EB3-49A7-AF11-DBC81068C7C2}"/>
              </a:ext>
            </a:extLst>
          </p:cNvPr>
          <p:cNvSpPr>
            <a:spLocks noGrp="1"/>
          </p:cNvSpPr>
          <p:nvPr>
            <p:ph idx="1"/>
          </p:nvPr>
        </p:nvSpPr>
        <p:spPr>
          <a:xfrm>
            <a:off x="0" y="0"/>
            <a:ext cx="12192000" cy="6858000"/>
          </a:xfrm>
          <a:solidFill>
            <a:schemeClr val="tx1">
              <a:lumMod val="95000"/>
            </a:schemeClr>
          </a:solidFill>
        </p:spPr>
        <p:txBody>
          <a:bodyPr/>
          <a:lstStyle/>
          <a:p>
            <a:pPr marL="0" indent="0">
              <a:buNone/>
            </a:pPr>
            <a:r>
              <a:rPr lang="en-US" dirty="0">
                <a:solidFill>
                  <a:srgbClr val="FF0000"/>
                </a:solidFill>
              </a:rPr>
              <a:t>b) </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P(BL) or P(ML) or P(OL)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(1/3 x 1/5 ) + ( ½ x 3 /10 ) + ( 1/6 x 1/20 ) = 1/15 + 3/20 + 1/120 </a:t>
            </a:r>
          </a:p>
          <a:p>
            <a:pPr marL="0" indent="0">
              <a:buNone/>
            </a:pP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  9/40</a:t>
            </a:r>
            <a:endParaRPr lang="en-GB"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dirty="0">
                <a:solidFill>
                  <a:srgbClr val="FF0000"/>
                </a:solidFill>
              </a:rPr>
              <a:t>c) </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P(BL)  or P(OL) </a:t>
            </a:r>
          </a:p>
          <a:p>
            <a:pPr marL="0" indent="0">
              <a:buNone/>
            </a:pPr>
            <a:r>
              <a:rPr lang="en-US" dirty="0">
                <a:solidFill>
                  <a:srgbClr val="000000"/>
                </a:solidFill>
                <a:latin typeface="Times New Roman" panose="02020603050405020304" pitchFamily="18" charset="0"/>
                <a:cs typeface="Times New Roman" panose="02020603050405020304" pitchFamily="18" charset="0"/>
              </a:rPr>
              <a:t>      = </a:t>
            </a: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(1/3 x 1/5 ) + ( 1/6 x 1/20 ) = 1/15  + 1/120 </a:t>
            </a:r>
          </a:p>
          <a:p>
            <a:pPr marL="0" indent="0">
              <a:buNone/>
            </a:pPr>
            <a:r>
              <a:rPr lang="en-GB" dirty="0">
                <a:solidFill>
                  <a:schemeClr val="bg1"/>
                </a:solidFill>
                <a:latin typeface="Calibri" panose="020F0502020204030204" pitchFamily="34" charset="0"/>
                <a:cs typeface="Times New Roman" panose="02020603050405020304" pitchFamily="18" charset="0"/>
              </a:rPr>
              <a:t>                                                           </a:t>
            </a: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  9/40</a:t>
            </a:r>
            <a:endParaRPr lang="en-GB"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dirty="0">
                <a:solidFill>
                  <a:srgbClr val="FF0000"/>
                </a:solidFill>
                <a:latin typeface="Calibri" panose="020F0502020204030204" pitchFamily="34" charset="0"/>
                <a:cs typeface="Times New Roman" panose="02020603050405020304" pitchFamily="18" charset="0"/>
              </a:rPr>
              <a:t>d) </a:t>
            </a:r>
            <a:r>
              <a:rPr lang="en-GB" dirty="0">
                <a:solidFill>
                  <a:schemeClr val="bg1"/>
                </a:solidFill>
                <a:latin typeface="Calibri" panose="020F0502020204030204" pitchFamily="34" charset="0"/>
                <a:cs typeface="Times New Roman" panose="02020603050405020304" pitchFamily="18" charset="0"/>
              </a:rPr>
              <a:t>1 - </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P(L) </a:t>
            </a:r>
          </a:p>
          <a:p>
            <a:pPr marL="0" indent="0">
              <a:buNone/>
            </a:pPr>
            <a:r>
              <a:rPr lang="en-US" dirty="0">
                <a:solidFill>
                  <a:schemeClr val="bg1"/>
                </a:solidFill>
                <a:latin typeface="Times New Roman" panose="02020603050405020304" pitchFamily="18" charset="0"/>
                <a:cs typeface="Times New Roman" panose="02020603050405020304" pitchFamily="18" charset="0"/>
              </a:rPr>
              <a:t>    = 1 - </a:t>
            </a:r>
            <a:r>
              <a:rPr lang="en-GB" dirty="0">
                <a:solidFill>
                  <a:schemeClr val="bg1"/>
                </a:solidFill>
                <a:latin typeface="Calibri" panose="020F0502020204030204" pitchFamily="34" charset="0"/>
                <a:ea typeface="Calibri" panose="020F0502020204030204" pitchFamily="34" charset="0"/>
                <a:cs typeface="Times New Roman" panose="02020603050405020304" pitchFamily="18" charset="0"/>
              </a:rPr>
              <a:t> 9/40</a:t>
            </a:r>
          </a:p>
          <a:p>
            <a:pPr marL="0" indent="0">
              <a:buNone/>
            </a:pP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31/40</a:t>
            </a:r>
          </a:p>
          <a:p>
            <a:pPr marL="0" indent="0">
              <a:buNone/>
            </a:pPr>
            <a:endParaRPr lang="en-GB" dirty="0">
              <a:solidFill>
                <a:schemeClr val="bg1"/>
              </a:solidFill>
            </a:endParaRPr>
          </a:p>
        </p:txBody>
      </p:sp>
    </p:spTree>
    <p:extLst>
      <p:ext uri="{BB962C8B-B14F-4D97-AF65-F5344CB8AC3E}">
        <p14:creationId xmlns:p14="http://schemas.microsoft.com/office/powerpoint/2010/main" val="3055434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B9D1F9-EE5E-4722-B779-912CD8C2C55A}"/>
              </a:ext>
            </a:extLst>
          </p:cNvPr>
          <p:cNvSpPr>
            <a:spLocks noGrp="1"/>
          </p:cNvSpPr>
          <p:nvPr>
            <p:ph idx="1"/>
          </p:nvPr>
        </p:nvSpPr>
        <p:spPr>
          <a:xfrm>
            <a:off x="0" y="0"/>
            <a:ext cx="12192000" cy="6858000"/>
          </a:xfrm>
          <a:solidFill>
            <a:schemeClr val="tx1">
              <a:lumMod val="95000"/>
            </a:schemeClr>
          </a:solidFill>
        </p:spPr>
        <p:txBody>
          <a:bodyPr/>
          <a:lstStyle/>
          <a:p>
            <a:pPr marL="0" indent="0">
              <a:buNone/>
            </a:pPr>
            <a:r>
              <a:rPr lang="en-US" dirty="0">
                <a:solidFill>
                  <a:srgbClr val="FF0000"/>
                </a:solidFill>
              </a:rPr>
              <a:t>Q3</a:t>
            </a:r>
          </a:p>
          <a:p>
            <a:pPr marL="0" indent="0">
              <a:buNone/>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bag contains 10balls of which 3 are red, 5 are white and 2 are green. </a:t>
            </a:r>
          </a:p>
          <a:p>
            <a:pPr marL="0" indent="0">
              <a:buNone/>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Another bag contains 12balls of which 4 are red, 3 are white and 5 are green.</a:t>
            </a:r>
          </a:p>
          <a:p>
            <a:pPr marL="0" indent="0">
              <a:buNone/>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bag is chosen at random and then a ball chosen at random from the bag. </a:t>
            </a:r>
          </a:p>
          <a:p>
            <a:pPr marL="0" indent="0">
              <a:buNone/>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Find the probability that the ball so chosen is red</a:t>
            </a:r>
            <a:br>
              <a:rPr lang="en-GB"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GB"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solution</a:t>
            </a:r>
            <a:br>
              <a:rPr lang="en-GB"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dirty="0">
                <a:solidFill>
                  <a:srgbClr val="FF0000"/>
                </a:solidFill>
              </a:rPr>
              <a:t>                                                                = </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 or P(BR) </a:t>
            </a:r>
          </a:p>
          <a:p>
            <a:pPr marL="0" indent="0">
              <a:buNone/>
            </a:pPr>
            <a:r>
              <a:rPr lang="en-US" dirty="0">
                <a:solidFill>
                  <a:srgbClr val="000000"/>
                </a:solidFill>
                <a:latin typeface="Times New Roman" panose="02020603050405020304" pitchFamily="18" charset="0"/>
                <a:cs typeface="Times New Roman" panose="02020603050405020304" pitchFamily="18" charset="0"/>
              </a:rPr>
              <a:t>                                                                      = (½ x 3/10 ) + (½ x 4/12)</a:t>
            </a:r>
          </a:p>
          <a:p>
            <a:pPr marL="0" indent="0">
              <a:buNone/>
            </a:pPr>
            <a:r>
              <a:rPr lang="en-US" dirty="0">
                <a:solidFill>
                  <a:srgbClr val="000000"/>
                </a:solidFill>
                <a:latin typeface="Times New Roman" panose="02020603050405020304" pitchFamily="18" charset="0"/>
                <a:cs typeface="Times New Roman" panose="02020603050405020304" pitchFamily="18" charset="0"/>
              </a:rPr>
              <a:t>                                                                           = 3/20 + 1/6 </a:t>
            </a:r>
          </a:p>
          <a:p>
            <a:pPr marL="0" indent="0">
              <a:buNone/>
            </a:pPr>
            <a:r>
              <a:rPr lang="en-US" dirty="0">
                <a:solidFill>
                  <a:srgbClr val="00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 = 19/60 </a:t>
            </a: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endParaRPr lang="en-GB" dirty="0">
              <a:solidFill>
                <a:srgbClr val="FF0000"/>
              </a:solidFill>
            </a:endParaRPr>
          </a:p>
        </p:txBody>
      </p:sp>
      <p:pic>
        <p:nvPicPr>
          <p:cNvPr id="5" name="Picture 4">
            <a:extLst>
              <a:ext uri="{FF2B5EF4-FFF2-40B4-BE49-F238E27FC236}">
                <a16:creationId xmlns:a16="http://schemas.microsoft.com/office/drawing/2014/main" id="{7F2FFA97-961A-4D66-8795-08F96476552A}"/>
              </a:ext>
            </a:extLst>
          </p:cNvPr>
          <p:cNvPicPr>
            <a:picLocks noChangeAspect="1"/>
          </p:cNvPicPr>
          <p:nvPr/>
        </p:nvPicPr>
        <p:blipFill rotWithShape="1">
          <a:blip r:embed="rId2">
            <a:extLst>
              <a:ext uri="{28A0092B-C50C-407E-A947-70E740481C1C}">
                <a14:useLocalDpi xmlns:a14="http://schemas.microsoft.com/office/drawing/2010/main" val="0"/>
              </a:ext>
            </a:extLst>
          </a:blip>
          <a:srcRect r="53229"/>
          <a:stretch/>
        </p:blipFill>
        <p:spPr>
          <a:xfrm>
            <a:off x="190831" y="2749733"/>
            <a:ext cx="3727938" cy="2728196"/>
          </a:xfrm>
          <a:prstGeom prst="rect">
            <a:avLst/>
          </a:prstGeom>
        </p:spPr>
      </p:pic>
    </p:spTree>
    <p:extLst>
      <p:ext uri="{BB962C8B-B14F-4D97-AF65-F5344CB8AC3E}">
        <p14:creationId xmlns:p14="http://schemas.microsoft.com/office/powerpoint/2010/main" val="1997291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858001"/>
          </a:xfrm>
          <a:solidFill>
            <a:schemeClr val="tx1">
              <a:lumMod val="95000"/>
            </a:schemeClr>
          </a:solidFill>
        </p:spPr>
        <p:txBody>
          <a:bodyPr>
            <a:normAutofit/>
          </a:bodyPr>
          <a:lstStyle/>
          <a:p>
            <a:pPr marL="0" indent="0">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Example2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From the past records, out of the ten matches a school football team has played, it has won seven.</a:t>
            </a: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How many possible games might the school win in thirty matches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P(winning in one math) = 7/10.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Therefore the number of possible wins in thirty matches = 7/10 x 30 = 21 matches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200"/>
              </a:spcBef>
              <a:spcAft>
                <a:spcPts val="800"/>
              </a:spcAft>
              <a:buNone/>
            </a:pPr>
            <a:endParaRPr lang="en-US" sz="18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200"/>
              </a:spcBef>
              <a:spcAft>
                <a:spcPts val="800"/>
              </a:spcAft>
              <a:buNone/>
            </a:pPr>
            <a:r>
              <a:rPr lang="en-US" sz="18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rPr>
              <a:t>Range of probability Measure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P(A) is the probability of an event A happening and P(A') is the probability of an event A not happening, Then P(A')= 1 - P(A)  and P(A') + P(A)= 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rPr>
              <a:t>Probability are expressed as fractions, decimals or percentages</a:t>
            </a:r>
          </a:p>
          <a:p>
            <a:pPr marL="0" indent="0">
              <a:lnSpc>
                <a:spcPct val="107000"/>
              </a:lnSpc>
              <a:spcBef>
                <a:spcPts val="200"/>
              </a:spcBef>
              <a:spcAft>
                <a:spcPts val="800"/>
              </a:spcAft>
              <a:buNone/>
            </a:pPr>
            <a:endParaRPr lang="en-US" sz="18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200"/>
              </a:spcBef>
              <a:spcAft>
                <a:spcPts val="800"/>
              </a:spcAft>
              <a:buNone/>
            </a:pPr>
            <a:r>
              <a:rPr lang="en-US" sz="18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rPr>
              <a:t>Probability space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list of all possible outcomes is probability space or sample space .The coin is such that the head or tail have equal chances of occurring. The events head or tail are said to be equally likely or equiprobable.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i="1" dirty="0">
              <a:solidFill>
                <a:srgbClr val="FF0000"/>
              </a:solidFill>
            </a:endParaRPr>
          </a:p>
        </p:txBody>
      </p:sp>
    </p:spTree>
    <p:extLst>
      <p:ext uri="{BB962C8B-B14F-4D97-AF65-F5344CB8AC3E}">
        <p14:creationId xmlns:p14="http://schemas.microsoft.com/office/powerpoint/2010/main" val="3506987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1000"/>
                                        <p:tgtEl>
                                          <p:spTgt spid="3">
                                            <p:txEl>
                                              <p:pRg st="12" end="12"/>
                                            </p:txEl>
                                          </p:spTgt>
                                        </p:tgtEl>
                                      </p:cBhvr>
                                    </p:animEffect>
                                    <p:anim calcmode="lin" valueType="num">
                                      <p:cBhvr>
                                        <p:cTn id="8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BD7391-B129-48E0-97D5-40675CE82603}"/>
              </a:ext>
            </a:extLst>
          </p:cNvPr>
          <p:cNvSpPr>
            <a:spLocks noGrp="1"/>
          </p:cNvSpPr>
          <p:nvPr>
            <p:ph idx="1"/>
          </p:nvPr>
        </p:nvSpPr>
        <p:spPr>
          <a:xfrm>
            <a:off x="0" y="0"/>
            <a:ext cx="12137292" cy="6858000"/>
          </a:xfrm>
          <a:solidFill>
            <a:schemeClr val="tx1">
              <a:lumMod val="95000"/>
            </a:schemeClr>
          </a:solidFill>
        </p:spPr>
        <p:txBody>
          <a:bodyPr>
            <a:normAutofit fontScale="92500" lnSpcReduction="20000"/>
          </a:bodyPr>
          <a:lstStyle/>
          <a:p>
            <a:pPr marL="0" indent="0">
              <a:buNone/>
            </a:pPr>
            <a:r>
              <a:rPr lang="en-US" dirty="0">
                <a:solidFill>
                  <a:srgbClr val="FF0000"/>
                </a:solidFill>
              </a:rPr>
              <a:t>Q4</a:t>
            </a:r>
          </a:p>
          <a:p>
            <a:pPr marL="0" indent="0">
              <a:lnSpc>
                <a:spcPct val="200000"/>
              </a:lnSpc>
              <a:spcAft>
                <a:spcPts val="1000"/>
              </a:spcAft>
              <a:buNone/>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Students who performed well in an examination are to be given an outing. </a:t>
            </a:r>
          </a:p>
          <a:p>
            <a:pPr marL="0" indent="0">
              <a:lnSpc>
                <a:spcPct val="200000"/>
              </a:lnSpc>
              <a:spcAft>
                <a:spcPts val="1000"/>
              </a:spcAft>
              <a:buNone/>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student has to throw two dice. If he gets a sum greater than 8, he gets a two-days outing, </a:t>
            </a:r>
          </a:p>
          <a:p>
            <a:pPr marL="0" indent="0">
              <a:lnSpc>
                <a:spcPct val="200000"/>
              </a:lnSpc>
              <a:spcAft>
                <a:spcPts val="1000"/>
              </a:spcAft>
              <a:buNone/>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otherwise he gets a one-day outing.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200000"/>
              </a:lnSpc>
              <a:buSzPts val="1050"/>
              <a:buNone/>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Find the probability that a student gets a two-day outing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200000"/>
              </a:lnSpc>
              <a:buSzPts val="1050"/>
              <a:buNone/>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 student who qualifies for a two-day outing throws a die and a coin to decide whether he gets pocket money for the two days or for only one day. If he gets a head and a multiple of 3 he gets pocket money for two days. Find the probability that he is given a two-day outing but given pocket money for only one day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200000"/>
              </a:lnSpc>
              <a:buSzPts val="1050"/>
              <a:buNone/>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If a student gets a one-day outing, he throws a die to decide if he gets pocket money or not. If he gets a number greater than 4 he gets the pocket money. Find the probability that: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200000"/>
              </a:lnSpc>
              <a:spcAft>
                <a:spcPts val="1000"/>
              </a:spcAft>
              <a:buSzPts val="1050"/>
              <a:buNone/>
            </a:pPr>
            <a:r>
              <a:rPr lang="en-GB"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student gets pocket money for two days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00000"/>
                </a:solidFill>
                <a:effectLst/>
                <a:latin typeface="Times New Roman" panose="02020603050405020304" pitchFamily="18" charset="0"/>
                <a:ea typeface="Calibri" panose="020F0502020204030204" pitchFamily="34" charset="0"/>
              </a:rPr>
              <a:t>ii)  A student gets pocket money</a:t>
            </a:r>
            <a:endParaRPr lang="en-GB" dirty="0">
              <a:solidFill>
                <a:srgbClr val="FF0000"/>
              </a:solidFill>
            </a:endParaRPr>
          </a:p>
        </p:txBody>
      </p:sp>
    </p:spTree>
    <p:extLst>
      <p:ext uri="{BB962C8B-B14F-4D97-AF65-F5344CB8AC3E}">
        <p14:creationId xmlns:p14="http://schemas.microsoft.com/office/powerpoint/2010/main" val="280095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6FD84-64EE-4CD2-B082-ECBCDB54A794}"/>
              </a:ext>
            </a:extLst>
          </p:cNvPr>
          <p:cNvSpPr>
            <a:spLocks noGrp="1"/>
          </p:cNvSpPr>
          <p:nvPr>
            <p:ph idx="1"/>
          </p:nvPr>
        </p:nvSpPr>
        <p:spPr>
          <a:xfrm>
            <a:off x="-54708" y="0"/>
            <a:ext cx="12192000" cy="6858000"/>
          </a:xfrm>
          <a:solidFill>
            <a:schemeClr val="tx1">
              <a:lumMod val="95000"/>
            </a:schemeClr>
          </a:solidFill>
        </p:spPr>
        <p:txBody>
          <a:bodyPr>
            <a:normAutofit lnSpcReduction="10000"/>
          </a:bodyPr>
          <a:lstStyle/>
          <a:p>
            <a:pPr marL="0" indent="0">
              <a:buNone/>
            </a:pPr>
            <a:r>
              <a:rPr lang="en-US" dirty="0">
                <a:solidFill>
                  <a:srgbClr val="FF0000"/>
                </a:solidFill>
              </a:rPr>
              <a:t>Solution</a:t>
            </a:r>
          </a:p>
          <a:p>
            <a:pPr marL="0" indent="0">
              <a:buNone/>
            </a:pPr>
            <a:r>
              <a:rPr lang="en-GB" dirty="0">
                <a:solidFill>
                  <a:srgbClr val="FF0000"/>
                </a:solidFill>
              </a:rPr>
              <a:t>a) </a:t>
            </a:r>
          </a:p>
          <a:p>
            <a:pPr marL="0" indent="0">
              <a:buNone/>
            </a:pPr>
            <a:r>
              <a:rPr lang="en-GB" dirty="0">
                <a:solidFill>
                  <a:srgbClr val="FF0000"/>
                </a:solidFill>
              </a:rPr>
              <a:t>                                         = P (2 days out) = P ( sum &gt; 8) = 10/36 = 5/18</a:t>
            </a:r>
          </a:p>
          <a:p>
            <a:pPr marL="0" indent="0">
              <a:buNone/>
            </a:pPr>
            <a:endParaRPr lang="en-GB" dirty="0">
              <a:solidFill>
                <a:srgbClr val="FF0000"/>
              </a:solidFill>
            </a:endParaRPr>
          </a:p>
          <a:p>
            <a:pPr marL="0" indent="0">
              <a:buNone/>
            </a:pPr>
            <a:r>
              <a:rPr lang="en-GB" dirty="0">
                <a:solidFill>
                  <a:srgbClr val="FF0000"/>
                </a:solidFill>
              </a:rPr>
              <a:t>b) </a:t>
            </a:r>
          </a:p>
          <a:p>
            <a:pPr marL="0" indent="0">
              <a:buNone/>
            </a:pPr>
            <a:endParaRPr lang="en-GB" dirty="0">
              <a:solidFill>
                <a:srgbClr val="FF0000"/>
              </a:solidFill>
            </a:endParaRPr>
          </a:p>
          <a:p>
            <a:pPr marL="0" indent="0">
              <a:buNone/>
            </a:pPr>
            <a:r>
              <a:rPr lang="en-GB" dirty="0">
                <a:solidFill>
                  <a:srgbClr val="FF0000"/>
                </a:solidFill>
              </a:rPr>
              <a:t>P (2 days out and 1 day pocket money) = 5/18 x 10/ 12 </a:t>
            </a:r>
            <a:r>
              <a:rPr lang="en-GB" dirty="0">
                <a:solidFill>
                  <a:srgbClr val="0070C0"/>
                </a:solidFill>
              </a:rPr>
              <a:t>= 25/108</a:t>
            </a:r>
          </a:p>
          <a:p>
            <a:pPr marL="0" indent="0">
              <a:buNone/>
            </a:pPr>
            <a:r>
              <a:rPr lang="en-GB" dirty="0">
                <a:solidFill>
                  <a:srgbClr val="0070C0"/>
                </a:solidFill>
              </a:rPr>
              <a:t>c)                                                                           I       </a:t>
            </a:r>
            <a:r>
              <a:rPr lang="en-GB" dirty="0" err="1">
                <a:solidFill>
                  <a:srgbClr val="0070C0"/>
                </a:solidFill>
              </a:rPr>
              <a:t>i</a:t>
            </a:r>
            <a:r>
              <a:rPr lang="en-GB" dirty="0">
                <a:solidFill>
                  <a:srgbClr val="0070C0"/>
                </a:solidFill>
              </a:rPr>
              <a:t>) </a:t>
            </a:r>
            <a:r>
              <a:rPr lang="en-GB" dirty="0">
                <a:solidFill>
                  <a:srgbClr val="FF0000"/>
                </a:solidFill>
              </a:rPr>
              <a:t>P (2 days out and 2D pocket) </a:t>
            </a:r>
          </a:p>
          <a:p>
            <a:pPr marL="0" indent="0">
              <a:buNone/>
            </a:pPr>
            <a:endParaRPr lang="en-GB" dirty="0">
              <a:solidFill>
                <a:srgbClr val="FF0000"/>
              </a:solidFill>
            </a:endParaRPr>
          </a:p>
          <a:p>
            <a:pPr marL="0" indent="0">
              <a:buNone/>
            </a:pPr>
            <a:r>
              <a:rPr lang="en-GB" dirty="0">
                <a:solidFill>
                  <a:srgbClr val="FF0000"/>
                </a:solidFill>
              </a:rPr>
              <a:t>                                                                                             = </a:t>
            </a:r>
            <a:r>
              <a:rPr lang="en-GB" dirty="0">
                <a:solidFill>
                  <a:srgbClr val="0070C0"/>
                </a:solidFill>
              </a:rPr>
              <a:t>5/18 x 2/12 = 5/108</a:t>
            </a:r>
          </a:p>
          <a:p>
            <a:pPr marL="0" indent="0">
              <a:buNone/>
            </a:pPr>
            <a:r>
              <a:rPr lang="en-GB" dirty="0">
                <a:solidFill>
                  <a:srgbClr val="0070C0"/>
                </a:solidFill>
              </a:rPr>
              <a:t>                                                                                   ii) </a:t>
            </a:r>
            <a:r>
              <a:rPr lang="en-GB" dirty="0">
                <a:solidFill>
                  <a:srgbClr val="FF0000"/>
                </a:solidFill>
              </a:rPr>
              <a:t>P (2 D and 2D pocket) or P (2 D and 1D pocket) </a:t>
            </a:r>
          </a:p>
          <a:p>
            <a:pPr marL="0" indent="0">
              <a:buNone/>
            </a:pPr>
            <a:r>
              <a:rPr lang="en-GB" dirty="0">
                <a:solidFill>
                  <a:srgbClr val="FF0000"/>
                </a:solidFill>
              </a:rPr>
              <a:t>                                                                                         or P (1 D and pocket) </a:t>
            </a:r>
          </a:p>
          <a:p>
            <a:pPr marL="0" indent="0">
              <a:buNone/>
            </a:pPr>
            <a:r>
              <a:rPr lang="en-GB" dirty="0">
                <a:solidFill>
                  <a:srgbClr val="FF0000"/>
                </a:solidFill>
              </a:rPr>
              <a:t>                                                                                      = (5/18 x 2/12) + (5/18 x 10/12) + (13/18 x 2/6)</a:t>
            </a:r>
          </a:p>
          <a:p>
            <a:pPr marL="0" indent="0">
              <a:buNone/>
            </a:pPr>
            <a:r>
              <a:rPr lang="en-GB" dirty="0">
                <a:solidFill>
                  <a:srgbClr val="FF0000"/>
                </a:solidFill>
              </a:rPr>
              <a:t>                                                                                         = 5/108 + 25/105 +13/54 </a:t>
            </a:r>
            <a:r>
              <a:rPr lang="en-GB" dirty="0">
                <a:solidFill>
                  <a:srgbClr val="0070C0"/>
                </a:solidFill>
              </a:rPr>
              <a:t>= 14/27</a:t>
            </a:r>
          </a:p>
          <a:p>
            <a:pPr marL="0" indent="0">
              <a:buNone/>
            </a:pPr>
            <a:endParaRPr lang="en-GB" dirty="0">
              <a:solidFill>
                <a:srgbClr val="0070C0"/>
              </a:solidFill>
            </a:endParaRPr>
          </a:p>
          <a:p>
            <a:pPr marL="0" indent="0">
              <a:buNone/>
            </a:pPr>
            <a:r>
              <a:rPr lang="en-GB" dirty="0">
                <a:solidFill>
                  <a:srgbClr val="FF0000"/>
                </a:solidFill>
              </a:rPr>
              <a:t> </a:t>
            </a:r>
          </a:p>
        </p:txBody>
      </p:sp>
      <p:pic>
        <p:nvPicPr>
          <p:cNvPr id="5" name="Picture 4">
            <a:extLst>
              <a:ext uri="{FF2B5EF4-FFF2-40B4-BE49-F238E27FC236}">
                <a16:creationId xmlns:a16="http://schemas.microsoft.com/office/drawing/2014/main" id="{417E79A6-7FBF-45DA-A9F5-11B89DFA1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66" y="429897"/>
            <a:ext cx="2187130" cy="1074513"/>
          </a:xfrm>
          <a:prstGeom prst="rect">
            <a:avLst/>
          </a:prstGeom>
        </p:spPr>
      </p:pic>
      <p:pic>
        <p:nvPicPr>
          <p:cNvPr id="7" name="Picture 6">
            <a:extLst>
              <a:ext uri="{FF2B5EF4-FFF2-40B4-BE49-F238E27FC236}">
                <a16:creationId xmlns:a16="http://schemas.microsoft.com/office/drawing/2014/main" id="{FCFD7167-BDD2-4446-AE93-EDBA3B88A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69" y="1773781"/>
            <a:ext cx="2376262" cy="602096"/>
          </a:xfrm>
          <a:prstGeom prst="rect">
            <a:avLst/>
          </a:prstGeom>
        </p:spPr>
      </p:pic>
      <p:pic>
        <p:nvPicPr>
          <p:cNvPr id="4" name="Picture 3">
            <a:extLst>
              <a:ext uri="{FF2B5EF4-FFF2-40B4-BE49-F238E27FC236}">
                <a16:creationId xmlns:a16="http://schemas.microsoft.com/office/drawing/2014/main" id="{858B7710-B10B-47C4-9E5C-38B53F8B59E4}"/>
              </a:ext>
            </a:extLst>
          </p:cNvPr>
          <p:cNvPicPr>
            <a:picLocks noChangeAspect="1"/>
          </p:cNvPicPr>
          <p:nvPr/>
        </p:nvPicPr>
        <p:blipFill rotWithShape="1">
          <a:blip r:embed="rId4">
            <a:extLst>
              <a:ext uri="{28A0092B-C50C-407E-A947-70E740481C1C}">
                <a14:useLocalDpi xmlns:a14="http://schemas.microsoft.com/office/drawing/2010/main" val="0"/>
              </a:ext>
            </a:extLst>
          </a:blip>
          <a:srcRect r="32719"/>
          <a:stretch/>
        </p:blipFill>
        <p:spPr>
          <a:xfrm>
            <a:off x="593969" y="2952103"/>
            <a:ext cx="5173785" cy="3065743"/>
          </a:xfrm>
          <a:prstGeom prst="rect">
            <a:avLst/>
          </a:prstGeom>
        </p:spPr>
      </p:pic>
    </p:spTree>
    <p:extLst>
      <p:ext uri="{BB962C8B-B14F-4D97-AF65-F5344CB8AC3E}">
        <p14:creationId xmlns:p14="http://schemas.microsoft.com/office/powerpoint/2010/main" val="7571443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fade">
                                      <p:cBhvr>
                                        <p:cTn id="82" dur="1000"/>
                                        <p:tgtEl>
                                          <p:spTgt spid="3">
                                            <p:txEl>
                                              <p:pRg st="11" end="11"/>
                                            </p:txEl>
                                          </p:spTgt>
                                        </p:tgtEl>
                                      </p:cBhvr>
                                    </p:animEffect>
                                    <p:anim calcmode="lin" valueType="num">
                                      <p:cBhvr>
                                        <p:cTn id="8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3">
                                            <p:txEl>
                                              <p:pRg st="12" end="12"/>
                                            </p:txEl>
                                          </p:spTgt>
                                        </p:tgtEl>
                                        <p:attrNameLst>
                                          <p:attrName>style.visibility</p:attrName>
                                        </p:attrNameLst>
                                      </p:cBhvr>
                                      <p:to>
                                        <p:strVal val="visible"/>
                                      </p:to>
                                    </p:set>
                                    <p:animEffect transition="in" filter="fade">
                                      <p:cBhvr>
                                        <p:cTn id="89" dur="1000"/>
                                        <p:tgtEl>
                                          <p:spTgt spid="3">
                                            <p:txEl>
                                              <p:pRg st="12" end="12"/>
                                            </p:txEl>
                                          </p:spTgt>
                                        </p:tgtEl>
                                      </p:cBhvr>
                                    </p:animEffect>
                                    <p:anim calcmode="lin" valueType="num">
                                      <p:cBhvr>
                                        <p:cTn id="9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3">
                                            <p:txEl>
                                              <p:pRg st="13" end="13"/>
                                            </p:txEl>
                                          </p:spTgt>
                                        </p:tgtEl>
                                        <p:attrNameLst>
                                          <p:attrName>style.visibility</p:attrName>
                                        </p:attrNameLst>
                                      </p:cBhvr>
                                      <p:to>
                                        <p:strVal val="visible"/>
                                      </p:to>
                                    </p:set>
                                    <p:animEffect transition="in" filter="fade">
                                      <p:cBhvr>
                                        <p:cTn id="96" dur="1000"/>
                                        <p:tgtEl>
                                          <p:spTgt spid="3">
                                            <p:txEl>
                                              <p:pRg st="13" end="13"/>
                                            </p:txEl>
                                          </p:spTgt>
                                        </p:tgtEl>
                                      </p:cBhvr>
                                    </p:animEffect>
                                    <p:anim calcmode="lin" valueType="num">
                                      <p:cBhvr>
                                        <p:cTn id="9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12233-1D57-490A-BA13-0769CF3B65C8}"/>
              </a:ext>
            </a:extLst>
          </p:cNvPr>
          <p:cNvSpPr>
            <a:spLocks noGrp="1"/>
          </p:cNvSpPr>
          <p:nvPr>
            <p:ph idx="1"/>
          </p:nvPr>
        </p:nvSpPr>
        <p:spPr>
          <a:xfrm>
            <a:off x="0" y="0"/>
            <a:ext cx="12192000" cy="6858000"/>
          </a:xfrm>
          <a:solidFill>
            <a:schemeClr val="tx1">
              <a:lumMod val="95000"/>
            </a:schemeClr>
          </a:solidFill>
        </p:spPr>
        <p:txBody>
          <a:bodyPr/>
          <a:lstStyle/>
          <a:p>
            <a:pPr marL="0" indent="0">
              <a:buNone/>
            </a:pPr>
            <a:r>
              <a:rPr lang="en-GB" dirty="0">
                <a:solidFill>
                  <a:srgbClr val="FF0000"/>
                </a:solidFill>
              </a:rPr>
              <a:t>Q5</a:t>
            </a:r>
          </a:p>
          <a:p>
            <a:pPr marL="0" indent="0">
              <a:buNone/>
            </a:pPr>
            <a:r>
              <a:rPr lang="en-GB" sz="1800"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ages in years of five boys are 7, 8, 9, 10 and 11 while those of five girls are 4, 5, 6, 7 and 8. A boy and a girl are picked at random and the sum of their ages is recorded.</a:t>
            </a:r>
            <a:br>
              <a:rPr lang="en-GB" sz="1800" spc="75" dirty="0">
                <a:effectLst/>
                <a:latin typeface="Times New Roman" panose="02020603050405020304" pitchFamily="18" charset="0"/>
                <a:ea typeface="Calibri" panose="020F0502020204030204" pitchFamily="34" charset="0"/>
                <a:cs typeface="Times New Roman" panose="02020603050405020304" pitchFamily="18" charset="0"/>
              </a:rPr>
            </a:br>
            <a:r>
              <a:rPr lang="en-GB" sz="1800"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Draw a probability space to show all the possible outcomes. </a:t>
            </a:r>
            <a:br>
              <a:rPr lang="en-GB" sz="1800" spc="75" dirty="0">
                <a:effectLst/>
                <a:latin typeface="Times New Roman" panose="02020603050405020304" pitchFamily="18" charset="0"/>
                <a:ea typeface="Calibri" panose="020F0502020204030204" pitchFamily="34" charset="0"/>
                <a:cs typeface="Times New Roman" panose="02020603050405020304" pitchFamily="18" charset="0"/>
              </a:rPr>
            </a:br>
            <a:r>
              <a:rPr lang="en-GB" sz="1800"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Find the probability that the sum of their ages is at least 17 years.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dirty="0">
                <a:solidFill>
                  <a:srgbClr val="FF0000"/>
                </a:solidFill>
              </a:rPr>
              <a:t>Solution</a:t>
            </a:r>
          </a:p>
          <a:p>
            <a:pPr marL="0" indent="0">
              <a:buNone/>
            </a:pPr>
            <a:endParaRPr lang="en-GB" dirty="0">
              <a:solidFill>
                <a:srgbClr val="FF0000"/>
              </a:solidFill>
            </a:endParaRPr>
          </a:p>
        </p:txBody>
      </p:sp>
      <p:pic>
        <p:nvPicPr>
          <p:cNvPr id="4" name="Picture 3">
            <a:extLst>
              <a:ext uri="{FF2B5EF4-FFF2-40B4-BE49-F238E27FC236}">
                <a16:creationId xmlns:a16="http://schemas.microsoft.com/office/drawing/2014/main" id="{85596ED3-3C3F-43D1-8EAE-0B6D9CCDC16B}"/>
              </a:ext>
            </a:extLst>
          </p:cNvPr>
          <p:cNvPicPr/>
          <p:nvPr/>
        </p:nvPicPr>
        <p:blipFill rotWithShape="1">
          <a:blip r:embed="rId2">
            <a:extLst>
              <a:ext uri="{28A0092B-C50C-407E-A947-70E740481C1C}">
                <a14:useLocalDpi xmlns:a14="http://schemas.microsoft.com/office/drawing/2010/main" val="0"/>
              </a:ext>
            </a:extLst>
          </a:blip>
          <a:srcRect t="-1" b="1731"/>
          <a:stretch/>
        </p:blipFill>
        <p:spPr bwMode="auto">
          <a:xfrm>
            <a:off x="293369" y="2165902"/>
            <a:ext cx="5709865" cy="44177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977698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B6FE97-893A-4301-8AA9-41363D9C0FB2}"/>
              </a:ext>
            </a:extLst>
          </p:cNvPr>
          <p:cNvSpPr>
            <a:spLocks noGrp="1"/>
          </p:cNvSpPr>
          <p:nvPr>
            <p:ph idx="1"/>
          </p:nvPr>
        </p:nvSpPr>
        <p:spPr>
          <a:xfrm>
            <a:off x="0" y="0"/>
            <a:ext cx="12192000" cy="6858000"/>
          </a:xfrm>
          <a:solidFill>
            <a:schemeClr val="tx1">
              <a:lumMod val="95000"/>
            </a:schemeClr>
          </a:solidFill>
        </p:spPr>
        <p:txBody>
          <a:bodyPr/>
          <a:lstStyle/>
          <a:p>
            <a:pPr marL="0" indent="0">
              <a:buNone/>
            </a:pPr>
            <a:endParaRPr lang="en-GB" dirty="0"/>
          </a:p>
          <a:p>
            <a:pPr marL="0" indent="0">
              <a:buNone/>
            </a:pPr>
            <a:endParaRPr lang="en-GB" dirty="0"/>
          </a:p>
          <a:p>
            <a:pPr marL="0" indent="0">
              <a:buNone/>
            </a:pPr>
            <a:endParaRPr lang="en-GB" dirty="0"/>
          </a:p>
          <a:p>
            <a:pPr marL="0" indent="0" algn="ctr">
              <a:buNone/>
            </a:pPr>
            <a:r>
              <a:rPr lang="en-GB" sz="6000" dirty="0">
                <a:solidFill>
                  <a:srgbClr val="FF0000"/>
                </a:solidFill>
              </a:rPr>
              <a:t>END</a:t>
            </a:r>
          </a:p>
          <a:p>
            <a:pPr marL="0" indent="0" algn="ctr">
              <a:buNone/>
            </a:pPr>
            <a:r>
              <a:rPr lang="en-GB" sz="6000" dirty="0">
                <a:solidFill>
                  <a:srgbClr val="FF0000"/>
                </a:solidFill>
              </a:rPr>
              <a:t> REMEMBER TO SUBSCRIBE</a:t>
            </a:r>
          </a:p>
        </p:txBody>
      </p:sp>
    </p:spTree>
    <p:extLst>
      <p:ext uri="{BB962C8B-B14F-4D97-AF65-F5344CB8AC3E}">
        <p14:creationId xmlns:p14="http://schemas.microsoft.com/office/powerpoint/2010/main" val="427656299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
                <a:ext cx="12192000" cy="6858001"/>
              </a:xfrm>
              <a:solidFill>
                <a:schemeClr val="tx1">
                  <a:lumMod val="95000"/>
                </a:schemeClr>
              </a:solidFill>
            </p:spPr>
            <p:txBody>
              <a:bodyPr>
                <a:noAutofit/>
              </a:bodyPr>
              <a:lstStyle/>
              <a:p>
                <a:pPr marL="0" indent="0">
                  <a:lnSpc>
                    <a:spcPct val="107000"/>
                  </a:lnSpc>
                  <a:spcBef>
                    <a:spcPts val="200"/>
                  </a:spcBef>
                  <a:spcAft>
                    <a:spcPts val="800"/>
                  </a:spcAft>
                  <a:buNone/>
                </a:pPr>
                <a:r>
                  <a:rPr lang="en-US" sz="18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rPr>
                  <a:t>Theoretical probability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can be calculated without necessarily using any past experience or doing any experiment. </a:t>
                </a: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probability of an event happening , </a:t>
                </a:r>
                <a:r>
                  <a:rPr lang="en-US" sz="1800" dirty="0">
                    <a:solidFill>
                      <a:srgbClr val="000000"/>
                    </a:solidFill>
                    <a:effectLst/>
                    <a:latin typeface="Times New Roman" panose="02020603050405020304" pitchFamily="18" charset="0"/>
                    <a:ea typeface="Calibri" panose="020F0502020204030204" pitchFamily="34" charset="0"/>
                  </a:rPr>
                  <a:t>P(Event) =</a:t>
                </a:r>
                <a14:m>
                  <m:oMath xmlns:m="http://schemas.openxmlformats.org/officeDocument/2006/math">
                    <m:f>
                      <m:fPr>
                        <m:ctrlPr>
                          <a:rPr lang="en-GB" sz="1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𝑡h𝑒</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𝑛𝑢𝑚𝑏𝑒𝑟</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𝑜𝑓</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𝑓𝑎𝑣𝑜𝑟𝑎𝑏𝑙𝑒</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𝑜𝑢𝑡𝑐𝑜𝑚𝑒𝑠</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𝑡h𝑒</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𝑡𝑜𝑡𝑎𝑙</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𝑛𝑢𝑚𝑏𝑒𝑟</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𝑜𝑓</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𝑜𝑢𝑡𝑐𝑜𝑚𝑒</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𝑠</m:t>
                        </m:r>
                      </m:den>
                    </m:f>
                  </m:oMath>
                </a14:m>
                <a:endParaRPr lang="en-US" sz="3200" dirty="0"/>
              </a:p>
              <a:p>
                <a:pPr marL="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Example</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basket contains 5 red balls, 4green balls and 3 blue balls. If a ball is picked at random from the basket, find: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a.)The probability of picking a blue ball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The probability of not picking a red ball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Total number of balls is 12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number of blue balls is 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therefore, </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 (a blue ball) =3/12</a:t>
                </a:r>
              </a:p>
              <a:p>
                <a:pPr marL="0" indent="0" algn="just">
                  <a:lnSpc>
                    <a:spcPct val="107000"/>
                  </a:lnSpc>
                  <a:spcAft>
                    <a:spcPts val="800"/>
                  </a:spcAft>
                  <a:buNone/>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number of balls which are not red is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Therefore P ( not a red ball)= 7/12</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
                <a:ext cx="12192000" cy="6858001"/>
              </a:xfrm>
              <a:blipFill>
                <a:blip r:embed="rId2"/>
                <a:stretch>
                  <a:fillRect l="-400" t="-444"/>
                </a:stretch>
              </a:blipFill>
            </p:spPr>
            <p:txBody>
              <a:bodyPr/>
              <a:lstStyle/>
              <a:p>
                <a:r>
                  <a:rPr lang="en-GB">
                    <a:noFill/>
                  </a:rPr>
                  <a:t> </a:t>
                </a:r>
              </a:p>
            </p:txBody>
          </p:sp>
        </mc:Fallback>
      </mc:AlternateContent>
    </p:spTree>
    <p:extLst>
      <p:ext uri="{BB962C8B-B14F-4D97-AF65-F5344CB8AC3E}">
        <p14:creationId xmlns:p14="http://schemas.microsoft.com/office/powerpoint/2010/main" val="1223243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2" end="12"/>
                                            </p:txEl>
                                          </p:spTgt>
                                        </p:tgtEl>
                                        <p:attrNameLst>
                                          <p:attrName>style.visibility</p:attrName>
                                        </p:attrNameLst>
                                      </p:cBhvr>
                                      <p:to>
                                        <p:strVal val="visible"/>
                                      </p:to>
                                    </p:set>
                                    <p:animEffect transition="in" filter="fade">
                                      <p:cBhvr>
                                        <p:cTn id="98" dur="1000"/>
                                        <p:tgtEl>
                                          <p:spTgt spid="3">
                                            <p:txEl>
                                              <p:pRg st="12" end="12"/>
                                            </p:txEl>
                                          </p:spTgt>
                                        </p:tgtEl>
                                      </p:cBhvr>
                                    </p:animEffect>
                                    <p:anim calcmode="lin" valueType="num">
                                      <p:cBhvr>
                                        <p:cTn id="9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tx1">
              <a:lumMod val="95000"/>
            </a:schemeClr>
          </a:solidFill>
        </p:spPr>
        <p:txBody>
          <a:bodyPr>
            <a:normAutofit/>
          </a:bodyPr>
          <a:lstStyle/>
          <a:p>
            <a:pPr marL="457200" lvl="1" indent="0">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Example2</a:t>
            </a:r>
          </a:p>
          <a:p>
            <a:pPr marL="457200" lvl="1"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bag contains 6 black balls and some brown ones. If a ball is picked at random the probability </a:t>
            </a:r>
          </a:p>
          <a:p>
            <a:pPr marL="457200" lvl="1"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it is black is 0.25.Find the number of brown balls.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Let the number of balls be x</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Then the probability that a black ball is picked at random is 6/x</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Therefore 6/x = 0.25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 = 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total number of balls </a:t>
            </a: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Then the number of brown balls is </a:t>
            </a: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24 - 6 =18</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Note: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When all possible outcomes are countable, they are said to be discrete.</a:t>
            </a:r>
            <a:endParaRPr lang="en-GB"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GB"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dirty="0"/>
          </a:p>
        </p:txBody>
      </p:sp>
    </p:spTree>
    <p:extLst>
      <p:ext uri="{BB962C8B-B14F-4D97-AF65-F5344CB8AC3E}">
        <p14:creationId xmlns:p14="http://schemas.microsoft.com/office/powerpoint/2010/main" val="530007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1000"/>
                                        <p:tgtEl>
                                          <p:spTgt spid="3">
                                            <p:txEl>
                                              <p:pRg st="7" end="7"/>
                                            </p:txEl>
                                          </p:spTgt>
                                        </p:tgtEl>
                                      </p:cBhvr>
                                    </p:animEffect>
                                    <p:anim calcmode="lin" valueType="num">
                                      <p:cBhvr>
                                        <p:cTn id="5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Effect transition="in" filter="fade">
                                      <p:cBhvr>
                                        <p:cTn id="64" dur="1000"/>
                                        <p:tgtEl>
                                          <p:spTgt spid="3">
                                            <p:txEl>
                                              <p:pRg st="8" end="8"/>
                                            </p:txEl>
                                          </p:spTgt>
                                        </p:tgtEl>
                                      </p:cBhvr>
                                    </p:animEffect>
                                    <p:anim calcmode="lin" valueType="num">
                                      <p:cBhvr>
                                        <p:cTn id="6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Effect transition="in" filter="fade">
                                      <p:cBhvr>
                                        <p:cTn id="71" dur="1000"/>
                                        <p:tgtEl>
                                          <p:spTgt spid="3">
                                            <p:txEl>
                                              <p:pRg st="9" end="9"/>
                                            </p:txEl>
                                          </p:spTgt>
                                        </p:tgtEl>
                                      </p:cBhvr>
                                    </p:animEffect>
                                    <p:anim calcmode="lin" valueType="num">
                                      <p:cBhvr>
                                        <p:cTn id="7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Effect transition="in" filter="fade">
                                      <p:cBhvr>
                                        <p:cTn id="78" dur="1000"/>
                                        <p:tgtEl>
                                          <p:spTgt spid="3">
                                            <p:txEl>
                                              <p:pRg st="10" end="10"/>
                                            </p:txEl>
                                          </p:spTgt>
                                        </p:tgtEl>
                                      </p:cBhvr>
                                    </p:animEffect>
                                    <p:anim calcmode="lin" valueType="num">
                                      <p:cBhvr>
                                        <p:cTn id="7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Effect transition="in" filter="fade">
                                      <p:cBhvr>
                                        <p:cTn id="85" dur="1000"/>
                                        <p:tgtEl>
                                          <p:spTgt spid="3">
                                            <p:txEl>
                                              <p:pRg st="11" end="11"/>
                                            </p:txEl>
                                          </p:spTgt>
                                        </p:tgtEl>
                                      </p:cBhvr>
                                    </p:animEffect>
                                    <p:anim calcmode="lin" valueType="num">
                                      <p:cBhvr>
                                        <p:cTn id="8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a:solidFill>
                <a:schemeClr val="tx1">
                  <a:lumMod val="95000"/>
                </a:schemeClr>
              </a:solidFill>
            </p:spPr>
            <p:txBody>
              <a:bodyPr>
                <a:normAutofit/>
              </a:bodyPr>
              <a:lstStyle/>
              <a:p>
                <a:pPr marL="0" indent="0">
                  <a:buNone/>
                </a:pPr>
                <a:r>
                  <a:rPr lang="en-US" sz="18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rPr>
                  <a:t>Types of probability Events</a:t>
                </a:r>
              </a:p>
              <a:p>
                <a:pPr marL="0" indent="0">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Combined Events</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These are probability of two or more events occurring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Mutually Exclusive Events</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Occurrence of one excludes the occurrence of the other or the occurrence of one event depend on the occurrence of the other.. If A and B are two mutually exclusive events, then ( A or B) = P (A) + P (B). For example when a coin is tossed the result will either be a head or a tail.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Example</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a coin is tossed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P(head) + P( tail)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Note;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 [OR] is used then we add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400" t="-444" r="-550"/>
                </a:stretch>
              </a:blipFill>
            </p:spPr>
            <p:txBody>
              <a:bodyPr/>
              <a:lstStyle/>
              <a:p>
                <a:r>
                  <a:rPr lang="en-GB">
                    <a:noFill/>
                  </a:rPr>
                  <a:t> </a:t>
                </a:r>
              </a:p>
            </p:txBody>
          </p:sp>
        </mc:Fallback>
      </mc:AlternateContent>
    </p:spTree>
    <p:extLst>
      <p:ext uri="{BB962C8B-B14F-4D97-AF65-F5344CB8AC3E}">
        <p14:creationId xmlns:p14="http://schemas.microsoft.com/office/powerpoint/2010/main" val="1944871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a:solidFill>
                <a:schemeClr val="tx1">
                  <a:lumMod val="95000"/>
                </a:schemeClr>
              </a:solidFill>
            </p:spPr>
            <p:txBody>
              <a:bodyPr>
                <a:noAutofit/>
              </a:bodyPr>
              <a:lstStyle/>
              <a:p>
                <a:pPr marL="457200" lvl="1" indent="0">
                  <a:buNone/>
                </a:pPr>
                <a:r>
                  <a:rPr lang="en-US" sz="1800"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rPr>
                  <a:t>Independent Events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Two events A and B are independent if the occurrence of A does not influence the occurrence </a:t>
                </a:r>
              </a:p>
              <a:p>
                <a:pPr marL="457200" lvl="1"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 B and vice versa. If A and B are two independent events, </a:t>
                </a:r>
              </a:p>
              <a:p>
                <a:pPr marL="457200" lvl="1"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probability of them occurring together is the product of their individual probabilities .That 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(A and B) = P (A) x P(B)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When we use [AND] we multiply ,this is the multiplication law of probability.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Example1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coin is tosses twice. What is the probability of getting a tail in both tosses?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Solution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outcome of the 2</a:t>
                </a:r>
                <a:r>
                  <a:rPr lang="en-US" sz="1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nd</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toss is independent of the outcome of the first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Therefore;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(T and T ) = P( T) X P( 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den>
                    </m:f>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den>
                    </m:f>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400" t="-533"/>
                </a:stretch>
              </a:blipFill>
            </p:spPr>
            <p:txBody>
              <a:bodyPr/>
              <a:lstStyle/>
              <a:p>
                <a:r>
                  <a:rPr lang="en-GB">
                    <a:noFill/>
                  </a:rPr>
                  <a:t> </a:t>
                </a:r>
              </a:p>
            </p:txBody>
          </p:sp>
        </mc:Fallback>
      </mc:AlternateContent>
    </p:spTree>
    <p:extLst>
      <p:ext uri="{BB962C8B-B14F-4D97-AF65-F5344CB8AC3E}">
        <p14:creationId xmlns:p14="http://schemas.microsoft.com/office/powerpoint/2010/main" val="3334794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Effect transition="in" filter="fade">
                                      <p:cBhvr>
                                        <p:cTn id="74" dur="1000"/>
                                        <p:tgtEl>
                                          <p:spTgt spid="3">
                                            <p:txEl>
                                              <p:pRg st="10" end="10"/>
                                            </p:txEl>
                                          </p:spTgt>
                                        </p:tgtEl>
                                      </p:cBhvr>
                                    </p:animEffect>
                                    <p:anim calcmode="lin" valueType="num">
                                      <p:cBhvr>
                                        <p:cTn id="7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Effect transition="in" filter="fade">
                                      <p:cBhvr>
                                        <p:cTn id="81" dur="1000"/>
                                        <p:tgtEl>
                                          <p:spTgt spid="3">
                                            <p:txEl>
                                              <p:pRg st="11" end="11"/>
                                            </p:txEl>
                                          </p:spTgt>
                                        </p:tgtEl>
                                      </p:cBhvr>
                                    </p:animEffect>
                                    <p:anim calcmode="lin" valueType="num">
                                      <p:cBhvr>
                                        <p:cTn id="8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
                                            <p:txEl>
                                              <p:pRg st="12" end="12"/>
                                            </p:txEl>
                                          </p:spTgt>
                                        </p:tgtEl>
                                        <p:attrNameLst>
                                          <p:attrName>style.visibility</p:attrName>
                                        </p:attrNameLst>
                                      </p:cBhvr>
                                      <p:to>
                                        <p:strVal val="visible"/>
                                      </p:to>
                                    </p:set>
                                    <p:animEffect transition="in" filter="fade">
                                      <p:cBhvr>
                                        <p:cTn id="88" dur="1000"/>
                                        <p:tgtEl>
                                          <p:spTgt spid="3">
                                            <p:txEl>
                                              <p:pRg st="12" end="12"/>
                                            </p:txEl>
                                          </p:spTgt>
                                        </p:tgtEl>
                                      </p:cBhvr>
                                    </p:animEffect>
                                    <p:anim calcmode="lin" valueType="num">
                                      <p:cBhvr>
                                        <p:cTn id="8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3">
                                            <p:txEl>
                                              <p:pRg st="13" end="13"/>
                                            </p:txEl>
                                          </p:spTgt>
                                        </p:tgtEl>
                                        <p:attrNameLst>
                                          <p:attrName>style.visibility</p:attrName>
                                        </p:attrNameLst>
                                      </p:cBhvr>
                                      <p:to>
                                        <p:strVal val="visible"/>
                                      </p:to>
                                    </p:set>
                                    <p:animEffect transition="in" filter="fade">
                                      <p:cBhvr>
                                        <p:cTn id="95" dur="1000"/>
                                        <p:tgtEl>
                                          <p:spTgt spid="3">
                                            <p:txEl>
                                              <p:pRg st="13" end="13"/>
                                            </p:txEl>
                                          </p:spTgt>
                                        </p:tgtEl>
                                      </p:cBhvr>
                                    </p:animEffect>
                                    <p:anim calcmode="lin" valueType="num">
                                      <p:cBhvr>
                                        <p:cTn id="9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a:solidFill>
                <a:schemeClr val="tx1">
                  <a:lumMod val="95000"/>
                </a:schemeClr>
              </a:solidFill>
            </p:spPr>
            <p:txBody>
              <a:bodyPr>
                <a:normAutofit/>
              </a:bodyPr>
              <a:lstStyle/>
              <a:p>
                <a:pPr marL="0" indent="0">
                  <a:buNone/>
                </a:pPr>
                <a:endParaRPr lang="en-GB" baseline="30000" dirty="0"/>
              </a:p>
              <a:p>
                <a:pPr marL="0" indent="0">
                  <a:buNone/>
                </a:pPr>
                <a:r>
                  <a:rPr lang="en-US" dirty="0">
                    <a:solidFill>
                      <a:srgbClr val="FF0000"/>
                    </a:solidFill>
                  </a:rPr>
                  <a:t>Example 2</a:t>
                </a:r>
                <a:endParaRPr lang="en-GB" dirty="0">
                  <a:solidFill>
                    <a:srgbClr val="FF0000"/>
                  </a:solidFill>
                </a:endParaRPr>
              </a:p>
              <a:p>
                <a:pPr marL="0" indent="0">
                  <a:buNone/>
                </a:pPr>
                <a:r>
                  <a:rPr lang="en-US" dirty="0">
                    <a:solidFill>
                      <a:schemeClr val="bg1"/>
                    </a:solidFill>
                  </a:rPr>
                  <a:t>A boy throws  fair coin and a regular tetrahedron with its four faces marked </a:t>
                </a:r>
              </a:p>
              <a:p>
                <a:pPr marL="0" indent="0">
                  <a:buNone/>
                </a:pPr>
                <a:r>
                  <a:rPr lang="en-US" dirty="0">
                    <a:solidFill>
                      <a:schemeClr val="bg1"/>
                    </a:solidFill>
                  </a:rPr>
                  <a:t>1,2,3 and 4.Find the probability that he gets a 3 on the tetrahedron </a:t>
                </a:r>
              </a:p>
              <a:p>
                <a:pPr marL="0" indent="0">
                  <a:buNone/>
                </a:pPr>
                <a:r>
                  <a:rPr lang="en-US" dirty="0">
                    <a:solidFill>
                      <a:schemeClr val="bg1"/>
                    </a:solidFill>
                  </a:rPr>
                  <a:t>and a head on the coin.</a:t>
                </a:r>
                <a:endParaRPr lang="en-GB" dirty="0">
                  <a:solidFill>
                    <a:schemeClr val="bg1"/>
                  </a:solidFill>
                </a:endParaRPr>
              </a:p>
              <a:p>
                <a:pPr marL="0" indent="0">
                  <a:buNone/>
                </a:pPr>
                <a:r>
                  <a:rPr lang="en-US" dirty="0">
                    <a:solidFill>
                      <a:srgbClr val="FF0000"/>
                    </a:solidFill>
                  </a:rPr>
                  <a:t>Solution</a:t>
                </a:r>
                <a:endParaRPr lang="en-GB" dirty="0">
                  <a:solidFill>
                    <a:srgbClr val="FF0000"/>
                  </a:solidFill>
                </a:endParaRPr>
              </a:p>
              <a:p>
                <a:pPr marL="0" indent="0">
                  <a:buNone/>
                </a:pPr>
                <a:r>
                  <a:rPr lang="en-US" dirty="0">
                    <a:solidFill>
                      <a:schemeClr val="bg1"/>
                    </a:solidFill>
                  </a:rPr>
                  <a:t>These are independent events.</a:t>
                </a:r>
                <a:endParaRPr lang="en-GB" dirty="0">
                  <a:solidFill>
                    <a:schemeClr val="bg1"/>
                  </a:solidFill>
                </a:endParaRPr>
              </a:p>
              <a:p>
                <a:pPr marL="0" indent="0">
                  <a:buNone/>
                </a:pPr>
                <a:r>
                  <a:rPr lang="en-US" dirty="0">
                    <a:solidFill>
                      <a:schemeClr val="bg1"/>
                    </a:solidFill>
                  </a:rPr>
                  <a:t>P (H) = </a:t>
                </a:r>
                <a14:m>
                  <m:oMath xmlns:m="http://schemas.openxmlformats.org/officeDocument/2006/math">
                    <m:f>
                      <m:fPr>
                        <m:ctrlPr>
                          <a:rPr lang="en-GB"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1</m:t>
                        </m:r>
                      </m:num>
                      <m:den>
                        <m:r>
                          <a:rPr lang="en-US" i="1">
                            <a:solidFill>
                              <a:schemeClr val="bg1"/>
                            </a:solidFill>
                            <a:latin typeface="Cambria Math" panose="02040503050406030204" pitchFamily="18" charset="0"/>
                          </a:rPr>
                          <m:t>2</m:t>
                        </m:r>
                      </m:den>
                    </m:f>
                    <m:r>
                      <a:rPr lang="en-US" i="1">
                        <a:solidFill>
                          <a:schemeClr val="bg1"/>
                        </a:solidFill>
                        <a:latin typeface="Cambria Math" panose="02040503050406030204" pitchFamily="18" charset="0"/>
                      </a:rPr>
                      <m:t>,</m:t>
                    </m:r>
                  </m:oMath>
                </a14:m>
                <a:r>
                  <a:rPr lang="en-US" dirty="0">
                    <a:solidFill>
                      <a:schemeClr val="bg1"/>
                    </a:solidFill>
                  </a:rPr>
                  <a:t> P(3) =</a:t>
                </a:r>
                <a14:m>
                  <m:oMath xmlns:m="http://schemas.openxmlformats.org/officeDocument/2006/math">
                    <m:f>
                      <m:fPr>
                        <m:ctrlPr>
                          <a:rPr lang="en-GB"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1</m:t>
                        </m:r>
                      </m:num>
                      <m:den>
                        <m:r>
                          <a:rPr lang="en-US" i="1">
                            <a:solidFill>
                              <a:schemeClr val="bg1"/>
                            </a:solidFill>
                            <a:latin typeface="Cambria Math" panose="02040503050406030204" pitchFamily="18" charset="0"/>
                          </a:rPr>
                          <m:t>4</m:t>
                        </m:r>
                      </m:den>
                    </m:f>
                  </m:oMath>
                </a14:m>
                <a:endParaRPr lang="en-GB" dirty="0">
                  <a:solidFill>
                    <a:schemeClr val="bg1"/>
                  </a:solidFill>
                </a:endParaRPr>
              </a:p>
              <a:p>
                <a:pPr marL="0" indent="0">
                  <a:buNone/>
                </a:pPr>
                <a:r>
                  <a:rPr lang="en-US" dirty="0">
                    <a:solidFill>
                      <a:schemeClr val="bg1"/>
                    </a:solidFill>
                  </a:rPr>
                  <a:t>Therefore;</a:t>
                </a:r>
                <a:endParaRPr lang="en-GB" dirty="0">
                  <a:solidFill>
                    <a:schemeClr val="bg1"/>
                  </a:solidFill>
                </a:endParaRPr>
              </a:p>
              <a:p>
                <a:pPr marL="0" indent="0">
                  <a:buNone/>
                </a:pPr>
                <a:r>
                  <a:rPr lang="en-US" dirty="0">
                    <a:solidFill>
                      <a:schemeClr val="bg1"/>
                    </a:solidFill>
                  </a:rPr>
                  <a:t>P (H and 3) = P (H) x P (3)</a:t>
                </a:r>
                <a:endParaRPr lang="en-GB" dirty="0">
                  <a:solidFill>
                    <a:schemeClr val="bg1"/>
                  </a:solidFill>
                </a:endParaRPr>
              </a:p>
              <a:p>
                <a:pPr marL="0" indent="0">
                  <a:buNone/>
                </a:pPr>
                <a:r>
                  <a:rPr lang="en-US" dirty="0">
                    <a:solidFill>
                      <a:schemeClr val="bg1"/>
                    </a:solidFill>
                  </a:rPr>
                  <a:t>                  = ½ x ¼ </a:t>
                </a:r>
                <a:endParaRPr lang="en-GB" dirty="0">
                  <a:solidFill>
                    <a:schemeClr val="bg1"/>
                  </a:solidFill>
                </a:endParaRPr>
              </a:p>
              <a:p>
                <a:pPr marL="0" indent="0">
                  <a:buNone/>
                </a:pPr>
                <a:r>
                  <a:rPr lang="en-US" dirty="0">
                    <a:solidFill>
                      <a:schemeClr val="bg1"/>
                    </a:solidFill>
                  </a:rPr>
                  <a:t>                  = 1/8 </a:t>
                </a:r>
                <a:endParaRPr lang="en-GB" dirty="0">
                  <a:solidFill>
                    <a:schemeClr val="bg1"/>
                  </a:solidFill>
                </a:endParaRPr>
              </a:p>
              <a:p>
                <a:pPr marL="0" indent="0">
                  <a:buNone/>
                </a:pPr>
                <a:endParaRPr lang="en-GB" dirty="0">
                  <a:solidFill>
                    <a:schemeClr val="bg1"/>
                  </a:solidFill>
                </a:endParaRPr>
              </a:p>
              <a:p>
                <a:pPr marL="0" indent="0">
                  <a:buNone/>
                </a:pPr>
                <a:endParaRPr lang="en-US" sz="1600" dirty="0">
                  <a:solidFill>
                    <a:srgbClr val="FF0000"/>
                  </a:solidFill>
                </a:endParaRPr>
              </a:p>
              <a:p>
                <a:pPr marL="128016" lvl="1" indent="0">
                  <a:buNone/>
                </a:pPr>
                <a:endParaRPr lang="en-US" sz="3600" dirty="0">
                  <a:solidFill>
                    <a:srgbClr val="FFFF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500"/>
                </a:stretch>
              </a:blipFill>
            </p:spPr>
            <p:txBody>
              <a:bodyPr/>
              <a:lstStyle/>
              <a:p>
                <a:r>
                  <a:rPr lang="en-GB">
                    <a:noFill/>
                  </a:rPr>
                  <a:t> </a:t>
                </a:r>
              </a:p>
            </p:txBody>
          </p:sp>
        </mc:Fallback>
      </mc:AlternateContent>
    </p:spTree>
    <p:extLst>
      <p:ext uri="{BB962C8B-B14F-4D97-AF65-F5344CB8AC3E}">
        <p14:creationId xmlns:p14="http://schemas.microsoft.com/office/powerpoint/2010/main" val="35395998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a:solidFill>
                <a:schemeClr val="tx1">
                  <a:lumMod val="95000"/>
                </a:schemeClr>
              </a:solidFill>
            </p:spPr>
            <p:txBody>
              <a:bodyPr>
                <a:normAutofit fontScale="92500" lnSpcReduction="10000"/>
              </a:bodyPr>
              <a:lstStyle/>
              <a:p>
                <a:pPr marL="0" indent="0">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Example3</a:t>
                </a: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bag contains 8 black balls and 5 white ones. If two balls are drawn from the bag, one at a time,</a:t>
                </a: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find the probability of drawing a black ball and a white ball.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Without replacement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rPr>
                  <a:t>b) With replacement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10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 are only two ways we can get a black and a white ball: either drawing a white then 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black,or</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drawing a black then 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white.We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need to find the two probabilities;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W followed by B) = P (W and B) = </a:t>
                </a:r>
                <a14:m>
                  <m:oMath xmlns:m="http://schemas.openxmlformats.org/officeDocument/2006/math">
                    <m:f>
                      <m:f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13</m:t>
                        </m:r>
                      </m:den>
                    </m:f>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f>
                      <m:f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39</m:t>
                        </m:r>
                      </m:den>
                    </m:f>
                  </m:oMath>
                </a14:m>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OR </a:t>
                </a:r>
                <a:r>
                  <a:rPr lang="en-US" dirty="0">
                    <a:solidFill>
                      <a:schemeClr val="bg1"/>
                    </a:solidFill>
                  </a:rPr>
                  <a:t>P(B followed by W) = P (B and W) = </a:t>
                </a:r>
                <a14:m>
                  <m:oMath xmlns:m="http://schemas.openxmlformats.org/officeDocument/2006/math">
                    <m:f>
                      <m:fPr>
                        <m:ctrlPr>
                          <a:rPr lang="en-GB" i="1" smtClean="0">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5</m:t>
                        </m:r>
                      </m:num>
                      <m:den>
                        <m:r>
                          <a:rPr lang="en-US" i="1">
                            <a:solidFill>
                              <a:schemeClr val="bg1"/>
                            </a:solidFill>
                            <a:latin typeface="Cambria Math" panose="02040503050406030204" pitchFamily="18" charset="0"/>
                          </a:rPr>
                          <m:t>13 </m:t>
                        </m:r>
                      </m:den>
                    </m:f>
                    <m:r>
                      <a:rPr lang="en-US" i="1">
                        <a:solidFill>
                          <a:schemeClr val="bg1"/>
                        </a:solidFill>
                        <a:latin typeface="Cambria Math" panose="02040503050406030204" pitchFamily="18" charset="0"/>
                      </a:rPr>
                      <m:t>𝑋</m:t>
                    </m:r>
                    <m:r>
                      <a:rPr lang="en-US" i="1">
                        <a:solidFill>
                          <a:schemeClr val="bg1"/>
                        </a:solidFill>
                        <a:latin typeface="Cambria Math" panose="02040503050406030204" pitchFamily="18" charset="0"/>
                      </a:rPr>
                      <m:t> </m:t>
                    </m:r>
                    <m:f>
                      <m:fPr>
                        <m:ctrlPr>
                          <a:rPr lang="en-GB"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8</m:t>
                        </m:r>
                      </m:num>
                      <m:den>
                        <m:r>
                          <a:rPr lang="en-US" i="1">
                            <a:solidFill>
                              <a:schemeClr val="bg1"/>
                            </a:solidFill>
                            <a:latin typeface="Cambria Math" panose="02040503050406030204" pitchFamily="18" charset="0"/>
                          </a:rPr>
                          <m:t>12 </m:t>
                        </m:r>
                      </m:den>
                    </m:f>
                    <m:r>
                      <a:rPr lang="en-US" i="1">
                        <a:solidFill>
                          <a:schemeClr val="bg1"/>
                        </a:solidFill>
                        <a:latin typeface="Cambria Math" panose="02040503050406030204" pitchFamily="18" charset="0"/>
                      </a:rPr>
                      <m:t>=</m:t>
                    </m:r>
                    <m:f>
                      <m:fPr>
                        <m:ctrlPr>
                          <a:rPr lang="en-GB" i="1">
                            <a:solidFill>
                              <a:schemeClr val="bg1"/>
                            </a:solidFill>
                            <a:latin typeface="Cambria Math" panose="02040503050406030204" pitchFamily="18" charset="0"/>
                          </a:rPr>
                        </m:ctrlPr>
                      </m:fPr>
                      <m:num>
                        <m:r>
                          <a:rPr lang="en-US" i="1">
                            <a:solidFill>
                              <a:schemeClr val="bg1"/>
                            </a:solidFill>
                            <a:latin typeface="Cambria Math" panose="02040503050406030204" pitchFamily="18" charset="0"/>
                          </a:rPr>
                          <m:t>10</m:t>
                        </m:r>
                      </m:num>
                      <m:den>
                        <m:r>
                          <a:rPr lang="en-US" i="1">
                            <a:solidFill>
                              <a:schemeClr val="bg1"/>
                            </a:solidFill>
                            <a:latin typeface="Cambria Math" panose="02040503050406030204" pitchFamily="18" charset="0"/>
                          </a:rPr>
                          <m:t>39</m:t>
                        </m:r>
                      </m:den>
                    </m:f>
                  </m:oMath>
                </a14:m>
                <a:endParaRPr lang="en-GB" dirty="0"/>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two events are mutually exclusive, therefore. = P( W followed by B ) + P ( B followed by W) = </a:t>
                </a:r>
                <a14:m>
                  <m:oMath xmlns:m="http://schemas.openxmlformats.org/officeDocument/2006/math">
                    <m:f>
                      <m:fPr>
                        <m:ctrlPr>
                          <a:rPr lang="en-GB" sz="1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18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39</m:t>
                        </m:r>
                      </m:den>
                    </m:f>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GB" sz="1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18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39</m:t>
                        </m:r>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den>
                    </m:f>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num>
                      <m:den>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39</m:t>
                        </m:r>
                      </m:den>
                    </m:f>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Since we are replacing, the number of balls remains 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Therefore;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(W and B) =</a:t>
                </a:r>
                <a14:m>
                  <m:oMath xmlns:m="http://schemas.openxmlformats.org/officeDocument/2006/math">
                    <m:f>
                      <m:f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13</m:t>
                        </m:r>
                      </m:den>
                    </m:f>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13</m:t>
                        </m:r>
                      </m:den>
                    </m:f>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40</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169</m:t>
                        </m:r>
                      </m:den>
                    </m:f>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 B and W) = </a:t>
                </a:r>
                <a14:m>
                  <m:oMath xmlns:m="http://schemas.openxmlformats.org/officeDocument/2006/math">
                    <m:f>
                      <m:f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13</m:t>
                        </m:r>
                      </m:den>
                    </m:f>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13</m:t>
                        </m:r>
                      </m:den>
                    </m:f>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40</m:t>
                        </m:r>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169</m:t>
                        </m:r>
                      </m:den>
                    </m:f>
                  </m:oMath>
                </a14:m>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hence </a:t>
                </a:r>
                <a:r>
                  <a:rPr lang="en-US" dirty="0">
                    <a:solidFill>
                      <a:schemeClr val="bg1"/>
                    </a:solidFill>
                  </a:rPr>
                  <a:t>P [(W and B) or (B and W)] = P (W and B) + P (B and W)</a:t>
                </a:r>
                <a:r>
                  <a:rPr lang="en-US" dirty="0">
                    <a:solidFill>
                      <a:srgbClr val="FF0000"/>
                    </a:solidFill>
                  </a:rPr>
                  <a:t> =</a:t>
                </a:r>
                <a14:m>
                  <m:oMath xmlns:m="http://schemas.openxmlformats.org/officeDocument/2006/math">
                    <m:f>
                      <m:fPr>
                        <m:ctrlPr>
                          <a:rPr lang="en-GB"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40</m:t>
                        </m:r>
                      </m:num>
                      <m:den>
                        <m:r>
                          <a:rPr lang="en-US" i="1">
                            <a:solidFill>
                              <a:srgbClr val="FF0000"/>
                            </a:solidFill>
                            <a:latin typeface="Cambria Math" panose="02040503050406030204" pitchFamily="18" charset="0"/>
                          </a:rPr>
                          <m:t>169</m:t>
                        </m:r>
                      </m:den>
                    </m:f>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𝑥</m:t>
                    </m:r>
                    <m:f>
                      <m:fPr>
                        <m:ctrlPr>
                          <a:rPr lang="en-GB"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40</m:t>
                        </m:r>
                      </m:num>
                      <m:den>
                        <m:r>
                          <a:rPr lang="en-US" i="1">
                            <a:solidFill>
                              <a:srgbClr val="FF0000"/>
                            </a:solidFill>
                            <a:latin typeface="Cambria Math" panose="02040503050406030204" pitchFamily="18" charset="0"/>
                          </a:rPr>
                          <m:t>169</m:t>
                        </m:r>
                      </m:den>
                    </m:f>
                    <m:r>
                      <a:rPr lang="en-US"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80</m:t>
                        </m:r>
                      </m:num>
                      <m:den>
                        <m:r>
                          <a:rPr lang="en-US" i="1">
                            <a:solidFill>
                              <a:srgbClr val="FF0000"/>
                            </a:solidFill>
                            <a:latin typeface="Cambria Math" panose="02040503050406030204" pitchFamily="18" charset="0"/>
                          </a:rPr>
                          <m:t>169</m:t>
                        </m:r>
                      </m:den>
                    </m:f>
                  </m:oMath>
                </a14:m>
                <a:endParaRPr lang="en-GB" dirty="0"/>
              </a:p>
              <a:p>
                <a:pPr marL="0" indent="0" algn="just">
                  <a:lnSpc>
                    <a:spcPct val="107000"/>
                  </a:lnSpc>
                  <a:spcAft>
                    <a:spcPts val="800"/>
                  </a:spcAft>
                  <a:buNone/>
                </a:pPr>
                <a:endParaRPr lang="en-GB" dirty="0">
                  <a:solidFill>
                    <a:schemeClr val="bg1"/>
                  </a:solidFill>
                </a:endParaRPr>
              </a:p>
              <a:p>
                <a:pPr marL="0" indent="0" algn="just">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endParaRPr lang="en-GB" dirty="0">
                  <a:solidFill>
                    <a:schemeClr val="bg1"/>
                  </a:solidFill>
                </a:endParaRPr>
              </a:p>
              <a:p>
                <a:pPr marL="114300" indent="0" algn="just">
                  <a:lnSpc>
                    <a:spcPct val="107000"/>
                  </a:lnSpc>
                  <a:spcAft>
                    <a:spcPts val="800"/>
                  </a:spcAft>
                  <a:buNone/>
                </a:pP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a:blip r:embed="rId2"/>
                <a:stretch>
                  <a:fillRect l="-300" t="-533" r="-300"/>
                </a:stretch>
              </a:blipFill>
            </p:spPr>
            <p:txBody>
              <a:bodyPr/>
              <a:lstStyle/>
              <a:p>
                <a:r>
                  <a:rPr lang="en-GB">
                    <a:noFill/>
                  </a:rPr>
                  <a:t> </a:t>
                </a:r>
              </a:p>
            </p:txBody>
          </p:sp>
        </mc:Fallback>
      </mc:AlternateContent>
    </p:spTree>
    <p:extLst>
      <p:ext uri="{BB962C8B-B14F-4D97-AF65-F5344CB8AC3E}">
        <p14:creationId xmlns:p14="http://schemas.microsoft.com/office/powerpoint/2010/main" val="1526642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2" end="12"/>
                                            </p:txEl>
                                          </p:spTgt>
                                        </p:tgtEl>
                                        <p:attrNameLst>
                                          <p:attrName>style.visibility</p:attrName>
                                        </p:attrNameLst>
                                      </p:cBhvr>
                                      <p:to>
                                        <p:strVal val="visible"/>
                                      </p:to>
                                    </p:set>
                                    <p:animEffect transition="in" filter="fade">
                                      <p:cBhvr>
                                        <p:cTn id="98" dur="1000"/>
                                        <p:tgtEl>
                                          <p:spTgt spid="3">
                                            <p:txEl>
                                              <p:pRg st="12" end="12"/>
                                            </p:txEl>
                                          </p:spTgt>
                                        </p:tgtEl>
                                      </p:cBhvr>
                                    </p:animEffect>
                                    <p:anim calcmode="lin" valueType="num">
                                      <p:cBhvr>
                                        <p:cTn id="9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tx1">
              <a:lumMod val="95000"/>
            </a:schemeClr>
          </a:solidFill>
        </p:spPr>
        <p:txBody>
          <a:bodyPr>
            <a:normAutofit fontScale="62500" lnSpcReduction="20000"/>
          </a:bodyPr>
          <a:lstStyle/>
          <a:p>
            <a:pPr marL="0" indent="0">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Example4</a:t>
            </a:r>
          </a:p>
          <a:p>
            <a:pPr marL="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Kamau ,Njoroge and Kariuki are practicing archery .The probability of Kamau hitting the target is 2/5,that of Njoroge hitting the target is ¼ and that of Kariuki hitting the target is 3/7 ,Find the probability that in one attempt;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lphaLcParen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Only one hits the target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lphaLcParen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All three hit the target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lphaLcParen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None of them hits the target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lphaLcParen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Two hit the target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lphaLcParen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least one hits the target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Solution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P(only one hits the target)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(only Kamau hits and other two miss) =2/5 x 3/4 x 4/7  = 24/140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6/35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(only Njoroge hits and other two miss) = 1/4 x 3/5 x 4/7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3/35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(only Kariuki hits and other two miss)   = 3/7 x 3/5 x ¾</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27/140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(only one hits) = P (Kamau hits or Njoroge hits or Kariuki hits)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6/35 + 3/35 +27/140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Aft>
                <a:spcPts val="800"/>
              </a:spcAft>
              <a:buNone/>
            </a:pPr>
            <a:r>
              <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9/20</a:t>
            </a:r>
            <a:endPar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3725212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Effect transition="in" filter="fade">
                                      <p:cBhvr>
                                        <p:cTn id="91" dur="1000"/>
                                        <p:tgtEl>
                                          <p:spTgt spid="3">
                                            <p:txEl>
                                              <p:pRg st="11" end="11"/>
                                            </p:txEl>
                                          </p:spTgt>
                                        </p:tgtEl>
                                      </p:cBhvr>
                                    </p:animEffect>
                                    <p:anim calcmode="lin" valueType="num">
                                      <p:cBhvr>
                                        <p:cTn id="9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2" end="12"/>
                                            </p:txEl>
                                          </p:spTgt>
                                        </p:tgtEl>
                                        <p:attrNameLst>
                                          <p:attrName>style.visibility</p:attrName>
                                        </p:attrNameLst>
                                      </p:cBhvr>
                                      <p:to>
                                        <p:strVal val="visible"/>
                                      </p:to>
                                    </p:set>
                                    <p:animEffect transition="in" filter="fade">
                                      <p:cBhvr>
                                        <p:cTn id="98" dur="1000"/>
                                        <p:tgtEl>
                                          <p:spTgt spid="3">
                                            <p:txEl>
                                              <p:pRg st="12" end="12"/>
                                            </p:txEl>
                                          </p:spTgt>
                                        </p:tgtEl>
                                      </p:cBhvr>
                                    </p:animEffect>
                                    <p:anim calcmode="lin" valueType="num">
                                      <p:cBhvr>
                                        <p:cTn id="9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3" end="13"/>
                                            </p:txEl>
                                          </p:spTgt>
                                        </p:tgtEl>
                                        <p:attrNameLst>
                                          <p:attrName>style.visibility</p:attrName>
                                        </p:attrNameLst>
                                      </p:cBhvr>
                                      <p:to>
                                        <p:strVal val="visible"/>
                                      </p:to>
                                    </p:set>
                                    <p:animEffect transition="in" filter="fade">
                                      <p:cBhvr>
                                        <p:cTn id="105" dur="1000"/>
                                        <p:tgtEl>
                                          <p:spTgt spid="3">
                                            <p:txEl>
                                              <p:pRg st="13" end="13"/>
                                            </p:txEl>
                                          </p:spTgt>
                                        </p:tgtEl>
                                      </p:cBhvr>
                                    </p:animEffect>
                                    <p:anim calcmode="lin" valueType="num">
                                      <p:cBhvr>
                                        <p:cTn id="10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
                                            <p:txEl>
                                              <p:pRg st="14" end="14"/>
                                            </p:txEl>
                                          </p:spTgt>
                                        </p:tgtEl>
                                        <p:attrNameLst>
                                          <p:attrName>style.visibility</p:attrName>
                                        </p:attrNameLst>
                                      </p:cBhvr>
                                      <p:to>
                                        <p:strVal val="visible"/>
                                      </p:to>
                                    </p:set>
                                    <p:animEffect transition="in" filter="fade">
                                      <p:cBhvr>
                                        <p:cTn id="112" dur="1000"/>
                                        <p:tgtEl>
                                          <p:spTgt spid="3">
                                            <p:txEl>
                                              <p:pRg st="14" end="14"/>
                                            </p:txEl>
                                          </p:spTgt>
                                        </p:tgtEl>
                                      </p:cBhvr>
                                    </p:animEffect>
                                    <p:anim calcmode="lin" valueType="num">
                                      <p:cBhvr>
                                        <p:cTn id="11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
                                            <p:txEl>
                                              <p:pRg st="15" end="15"/>
                                            </p:txEl>
                                          </p:spTgt>
                                        </p:tgtEl>
                                        <p:attrNameLst>
                                          <p:attrName>style.visibility</p:attrName>
                                        </p:attrNameLst>
                                      </p:cBhvr>
                                      <p:to>
                                        <p:strVal val="visible"/>
                                      </p:to>
                                    </p:set>
                                    <p:animEffect transition="in" filter="fade">
                                      <p:cBhvr>
                                        <p:cTn id="119" dur="1000"/>
                                        <p:tgtEl>
                                          <p:spTgt spid="3">
                                            <p:txEl>
                                              <p:pRg st="15" end="15"/>
                                            </p:txEl>
                                          </p:spTgt>
                                        </p:tgtEl>
                                      </p:cBhvr>
                                    </p:animEffect>
                                    <p:anim calcmode="lin" valueType="num">
                                      <p:cBhvr>
                                        <p:cTn id="120"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21"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3">
                                            <p:txEl>
                                              <p:pRg st="16" end="16"/>
                                            </p:txEl>
                                          </p:spTgt>
                                        </p:tgtEl>
                                        <p:attrNameLst>
                                          <p:attrName>style.visibility</p:attrName>
                                        </p:attrNameLst>
                                      </p:cBhvr>
                                      <p:to>
                                        <p:strVal val="visible"/>
                                      </p:to>
                                    </p:set>
                                    <p:animEffect transition="in" filter="fade">
                                      <p:cBhvr>
                                        <p:cTn id="126" dur="1000"/>
                                        <p:tgtEl>
                                          <p:spTgt spid="3">
                                            <p:txEl>
                                              <p:pRg st="16" end="16"/>
                                            </p:txEl>
                                          </p:spTgt>
                                        </p:tgtEl>
                                      </p:cBhvr>
                                    </p:animEffect>
                                    <p:anim calcmode="lin" valueType="num">
                                      <p:cBhvr>
                                        <p:cTn id="127"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28"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3">
                                            <p:txEl>
                                              <p:pRg st="17" end="17"/>
                                            </p:txEl>
                                          </p:spTgt>
                                        </p:tgtEl>
                                        <p:attrNameLst>
                                          <p:attrName>style.visibility</p:attrName>
                                        </p:attrNameLst>
                                      </p:cBhvr>
                                      <p:to>
                                        <p:strVal val="visible"/>
                                      </p:to>
                                    </p:set>
                                    <p:animEffect transition="in" filter="fade">
                                      <p:cBhvr>
                                        <p:cTn id="133" dur="1000"/>
                                        <p:tgtEl>
                                          <p:spTgt spid="3">
                                            <p:txEl>
                                              <p:pRg st="17" end="17"/>
                                            </p:txEl>
                                          </p:spTgt>
                                        </p:tgtEl>
                                      </p:cBhvr>
                                    </p:animEffect>
                                    <p:anim calcmode="lin" valueType="num">
                                      <p:cBhvr>
                                        <p:cTn id="134"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35"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3306</TotalTime>
  <Words>2890</Words>
  <Application>Microsoft Office PowerPoint</Application>
  <PresentationFormat>Widescreen</PresentationFormat>
  <Paragraphs>292</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Cambria</vt:lpstr>
      <vt:lpstr>Cambria Math</vt:lpstr>
      <vt:lpstr>Century Gothic</vt:lpstr>
      <vt:lpstr>Times New Roman</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mugoire</dc:creator>
  <cp:lastModifiedBy>ksf</cp:lastModifiedBy>
  <cp:revision>203</cp:revision>
  <cp:lastPrinted>2020-06-23T16:29:00Z</cp:lastPrinted>
  <dcterms:created xsi:type="dcterms:W3CDTF">2014-02-19T06:18:05Z</dcterms:created>
  <dcterms:modified xsi:type="dcterms:W3CDTF">2020-11-13T08:55:34Z</dcterms:modified>
</cp:coreProperties>
</file>